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Lst>
  <p:sldSz cy="5143500" cx="9144000"/>
  <p:notesSz cx="6858000" cy="9144000"/>
  <p:embeddedFontLst>
    <p:embeddedFont>
      <p:font typeface="Raleway"/>
      <p:regular r:id="rId165"/>
      <p:bold r:id="rId166"/>
      <p:italic r:id="rId167"/>
      <p:boldItalic r:id="rId168"/>
    </p:embeddedFont>
    <p:embeddedFont>
      <p:font typeface="Lato"/>
      <p:regular r:id="rId169"/>
      <p:bold r:id="rId170"/>
      <p:italic r:id="rId171"/>
      <p:boldItalic r:id="rId1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316C2CE-2F95-4A1E-ADC9-108EBE9B52B6}">
  <a:tblStyle styleId="{7316C2CE-2F95-4A1E-ADC9-108EBE9B52B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slide" Target="slides/slide118.xml"/><Relationship Id="rId29" Type="http://schemas.openxmlformats.org/officeDocument/2006/relationships/slide" Target="slides/slide22.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2.xml"/><Relationship Id="rId4" Type="http://schemas.openxmlformats.org/officeDocument/2006/relationships/tableStyles" Target="tableStyles.xml"/><Relationship Id="rId148" Type="http://schemas.openxmlformats.org/officeDocument/2006/relationships/slide" Target="slides/slide141.xml"/><Relationship Id="rId9" Type="http://schemas.openxmlformats.org/officeDocument/2006/relationships/slide" Target="slides/slide2.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5" Type="http://schemas.openxmlformats.org/officeDocument/2006/relationships/slideMaster" Target="slideMasters/slideMaster1.xml"/><Relationship Id="rId147" Type="http://schemas.openxmlformats.org/officeDocument/2006/relationships/slide" Target="slides/slide140.xml"/><Relationship Id="rId6" Type="http://schemas.openxmlformats.org/officeDocument/2006/relationships/slideMaster" Target="slideMasters/slideMaster2.xml"/><Relationship Id="rId146" Type="http://schemas.openxmlformats.org/officeDocument/2006/relationships/slide" Target="slides/slide139.xml"/><Relationship Id="rId7" Type="http://schemas.openxmlformats.org/officeDocument/2006/relationships/notesMaster" Target="notesMasters/notesMaster1.xml"/><Relationship Id="rId145" Type="http://schemas.openxmlformats.org/officeDocument/2006/relationships/slide" Target="slides/slide138.xml"/><Relationship Id="rId8" Type="http://schemas.openxmlformats.org/officeDocument/2006/relationships/slide" Target="slides/slide1.xml"/><Relationship Id="rId144" Type="http://schemas.openxmlformats.org/officeDocument/2006/relationships/slide" Target="slides/slide137.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172" Type="http://schemas.openxmlformats.org/officeDocument/2006/relationships/font" Target="fonts/Lato-boldItalic.fntdata"/><Relationship Id="rId65" Type="http://schemas.openxmlformats.org/officeDocument/2006/relationships/slide" Target="slides/slide58.xml"/><Relationship Id="rId171" Type="http://schemas.openxmlformats.org/officeDocument/2006/relationships/font" Target="fonts/Lato-italic.fntdata"/><Relationship Id="rId68" Type="http://schemas.openxmlformats.org/officeDocument/2006/relationships/slide" Target="slides/slide61.xml"/><Relationship Id="rId170" Type="http://schemas.openxmlformats.org/officeDocument/2006/relationships/font" Target="fonts/Lato-bold.fntdata"/><Relationship Id="rId67" Type="http://schemas.openxmlformats.org/officeDocument/2006/relationships/slide" Target="slides/slide60.xml"/><Relationship Id="rId60" Type="http://schemas.openxmlformats.org/officeDocument/2006/relationships/slide" Target="slides/slide53.xml"/><Relationship Id="rId165" Type="http://schemas.openxmlformats.org/officeDocument/2006/relationships/font" Target="fonts/Raleway-regular.fntdata"/><Relationship Id="rId69" Type="http://schemas.openxmlformats.org/officeDocument/2006/relationships/slide" Target="slides/slide62.xml"/><Relationship Id="rId164" Type="http://schemas.openxmlformats.org/officeDocument/2006/relationships/slide" Target="slides/slide157.xml"/><Relationship Id="rId163" Type="http://schemas.openxmlformats.org/officeDocument/2006/relationships/slide" Target="slides/slide156.xml"/><Relationship Id="rId162" Type="http://schemas.openxmlformats.org/officeDocument/2006/relationships/slide" Target="slides/slide155.xml"/><Relationship Id="rId169" Type="http://schemas.openxmlformats.org/officeDocument/2006/relationships/font" Target="fonts/Lato-regular.fntdata"/><Relationship Id="rId168" Type="http://schemas.openxmlformats.org/officeDocument/2006/relationships/font" Target="fonts/Raleway-boldItalic.fntdata"/><Relationship Id="rId167" Type="http://schemas.openxmlformats.org/officeDocument/2006/relationships/font" Target="fonts/Raleway-italic.fntdata"/><Relationship Id="rId166" Type="http://schemas.openxmlformats.org/officeDocument/2006/relationships/font" Target="fonts/Raleway-bold.fntdata"/><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slide" Target="slides/slide154.xml"/><Relationship Id="rId54" Type="http://schemas.openxmlformats.org/officeDocument/2006/relationships/slide" Target="slides/slide47.xml"/><Relationship Id="rId160" Type="http://schemas.openxmlformats.org/officeDocument/2006/relationships/slide" Target="slides/slide153.xml"/><Relationship Id="rId57" Type="http://schemas.openxmlformats.org/officeDocument/2006/relationships/slide" Target="slides/slide50.xml"/><Relationship Id="rId56" Type="http://schemas.openxmlformats.org/officeDocument/2006/relationships/slide" Target="slides/slide49.xml"/><Relationship Id="rId159" Type="http://schemas.openxmlformats.org/officeDocument/2006/relationships/slide" Target="slides/slide152.xml"/><Relationship Id="rId59" Type="http://schemas.openxmlformats.org/officeDocument/2006/relationships/slide" Target="slides/slide52.xml"/><Relationship Id="rId154" Type="http://schemas.openxmlformats.org/officeDocument/2006/relationships/slide" Target="slides/slide147.xml"/><Relationship Id="rId58" Type="http://schemas.openxmlformats.org/officeDocument/2006/relationships/slide" Target="slides/slide51.xml"/><Relationship Id="rId153" Type="http://schemas.openxmlformats.org/officeDocument/2006/relationships/slide" Target="slides/slide146.xml"/><Relationship Id="rId152" Type="http://schemas.openxmlformats.org/officeDocument/2006/relationships/slide" Target="slides/slide145.xml"/><Relationship Id="rId151" Type="http://schemas.openxmlformats.org/officeDocument/2006/relationships/slide" Target="slides/slide144.xml"/><Relationship Id="rId158" Type="http://schemas.openxmlformats.org/officeDocument/2006/relationships/slide" Target="slides/slide151.xml"/><Relationship Id="rId157" Type="http://schemas.openxmlformats.org/officeDocument/2006/relationships/slide" Target="slides/slide150.xml"/><Relationship Id="rId156" Type="http://schemas.openxmlformats.org/officeDocument/2006/relationships/slide" Target="slides/slide149.xml"/><Relationship Id="rId155" Type="http://schemas.openxmlformats.org/officeDocument/2006/relationships/slide" Target="slides/slide1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5f2282dc8d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5f2282dc8d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15f2282dc8d_2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15f2282dc8d_2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15f2282dc8d_2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15f2282dc8d_2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15f2282dc8d_2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15f2282dc8d_2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15f2282dc8d_2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15f2282dc8d_2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15f2282dc8d_2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15f2282dc8d_2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15f2282dc8d_2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15f2282dc8d_2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15f2282dc8d_2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15f2282dc8d_2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15f2282dc8d_2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15f2282dc8d_2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15f2282dc8d_2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15f2282dc8d_2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15f2282dc8d_2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15f2282dc8d_2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5f2282dc8d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5f2282dc8d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15f2282dc8d_2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15f2282dc8d_2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15f2282dc8d_2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15f2282dc8d_2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15f2282dc8d_2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15f2282dc8d_2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15f2282dc8d_2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15f2282dc8d_2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15f2282dc8d_2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15f2282dc8d_2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15f2282dc8d_2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15f2282dc8d_2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15f2282dc8d_2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15f2282dc8d_2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15f2282dc8d_2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15f2282dc8d_2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15f2282dc8d_2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15f2282dc8d_2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15f2282dc8d_2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15f2282dc8d_2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5f2282dc8d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5f2282dc8d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15f2282dc8d_2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15f2282dc8d_2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15f2282dc8d_2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15f2282dc8d_2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15f2282dc8d_2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15f2282dc8d_2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15f2282dc8d_2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15f2282dc8d_2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15f2282dc8d_2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15f2282dc8d_2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15f2282dc8d_2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15f2282dc8d_2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15f2282dc8d_2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15f2282dc8d_2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15f2282dc8d_2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15f2282dc8d_2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15f2282dc8d_2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15f2282dc8d_2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15f2282dc8d_2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15f2282dc8d_2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5f2282dc8d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5f2282dc8d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15f2282dc8d_2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15f2282dc8d_2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15f2282dc8d_2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15f2282dc8d_2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15f2282dc8d_2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15f2282dc8d_2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15f2282dc8d_2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15f2282dc8d_2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15f2282dc8d_2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15f2282dc8d_2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15f2282dc8d_2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15f2282dc8d_2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15f2282dc8d_2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15f2282dc8d_2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15f2282dc8d_2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15f2282dc8d_2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15f2282dc8d_2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15f2282dc8d_2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15f2282dc8d_2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15f2282dc8d_2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5f2282dc8d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5f2282dc8d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15f2282dc8d_2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15f2282dc8d_2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15f2282dc8d_2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15f2282dc8d_2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15f2282dc8d_2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15f2282dc8d_2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15f2282dc8d_2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15f2282dc8d_2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15f2282dc8d_2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15f2282dc8d_2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15f2282dc8d_2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15f2282dc8d_2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15f2282dc8d_2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15f2282dc8d_2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15f2282dc8d_2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15f2282dc8d_2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15f2282dc8d_2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15f2282dc8d_2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15f2282dc8d_2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15f2282dc8d_2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5f2282dc8d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5f2282dc8d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15f2282dc8d_2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15f2282dc8d_2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15f2282dc8d_2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15f2282dc8d_2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15f2282dc8d_2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15f2282dc8d_2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15f2282dc8d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15f2282dc8d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15f2282dc8d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15f2282dc8d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15f2282dc8d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15f2282dc8d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15f2282dc8d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15f2282dc8d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15f2282dc8d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15f2282dc8d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5f2282dc8d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5f2282dc8d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5f2282dc8d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5f2282dc8d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5f2282dc8d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5f2282dc8d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5f2282dc8d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5f2282dc8d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5f2282dc8d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5f2282dc8d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5f2282dc8d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5f2282dc8d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5f2282dc8d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5f2282dc8d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5f2282dc8d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5f2282dc8d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5f2282dc8d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5f2282dc8d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5f2282dc8d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5f2282dc8d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5f2282dc8d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5f2282dc8d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5f2282dc8d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5f2282dc8d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5f2282dc8d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5f2282dc8d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5f2282dc8d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5f2282dc8d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5f2282dc8d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5f2282dc8d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5f2282dc8d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5f2282dc8d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5f2282dc8d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5f2282dc8d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5f2282dc8d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5f2282dc8d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5f2282dc8d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5f2282dc8d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5f2282dc8d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5f2282dc8d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5f2282dc8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5f2282dc8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5f2282dc8d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5f2282dc8d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5f2282dc8d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5f2282dc8d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5f2282dc8d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5f2282dc8d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5f2282dc8d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5f2282dc8d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5f2282dc8d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5f2282dc8d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5f2282dc8d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5f2282dc8d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5f2282dc8d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5f2282dc8d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5f2282dc8d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5f2282dc8d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5f2282dc8d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5f2282dc8d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5f2282dc8d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5f2282dc8d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5f2282dc8d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5f2282dc8d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5f2282dc8d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5f2282dc8d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5f2282dc8d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5f2282dc8d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5f2282dc8d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5f2282dc8d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5f2282dc8d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5f2282dc8d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5f2282dc8d_2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5f2282dc8d_2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5f2282dc8d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5f2282dc8d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5f2282dc8d_2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5f2282dc8d_2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5f2282dc8d_2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5f2282dc8d_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5f2282dc8d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5f2282dc8d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5f2282dc8d_2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5f2282dc8d_2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5f2282dc8d_2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5f2282dc8d_2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5f2282dc8d_2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5f2282dc8d_2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5f2282dc8d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5f2282dc8d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5f2282dc8d_2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5f2282dc8d_2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5f2282dc8d_2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5f2282dc8d_2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5f2282dc8d_2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5f2282dc8d_2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5f2282dc8d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5f2282dc8d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5f2282dc8d_2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5f2282dc8d_2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5f2282dc8d_2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5f2282dc8d_2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5f2282dc8d_2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5f2282dc8d_2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5f2282dc8d_2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5f2282dc8d_2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5f2282dc8d_2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5f2282dc8d_2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5f2282dc8d_2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15f2282dc8d_2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5f2282dc8d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5f2282dc8d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5f2282dc8d_2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15f2282dc8d_2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5f2282dc8d_2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15f2282dc8d_2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5f2282dc8d_2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5f2282dc8d_2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5f2282dc8d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5f2282dc8d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5f2282dc8d_2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5f2282dc8d_2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5f2282dc8d_2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15f2282dc8d_2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5f2282dc8d_2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15f2282dc8d_2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5f2282dc8d_2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15f2282dc8d_2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15f2282dc8d_2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15f2282dc8d_2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5f2282dc8d_2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15f2282dc8d_2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5f2282dc8d_2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15f2282dc8d_2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5f2282dc8d_2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15f2282dc8d_2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5f2282dc8d_2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5f2282dc8d_2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5f2282dc8d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15f2282dc8d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5f2282dc8d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5f2282dc8d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5f2282dc8d_2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15f2282dc8d_2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5f2282dc8d_2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15f2282dc8d_2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15f2282dc8d_2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15f2282dc8d_2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5f2282dc8d_2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5f2282dc8d_2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5f2282dc8d_2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15f2282dc8d_2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15f2282dc8d_2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15f2282dc8d_2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15f2282dc8d_2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15f2282dc8d_2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5f2282dc8d_2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15f2282dc8d_2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15f2282dc8d_2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15f2282dc8d_2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5f2282dc8d_2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15f2282dc8d_2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5f2282dc8d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5f2282dc8d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5f2282dc8d_2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15f2282dc8d_2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5f2282dc8d_2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15f2282dc8d_2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15f2282dc8d_2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15f2282dc8d_2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15f2282dc8d_2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15f2282dc8d_2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5f2282dc8d_2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15f2282dc8d_2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15f2282dc8d_2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15f2282dc8d_2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15f2282dc8d_2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15f2282dc8d_2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15f2282dc8d_2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15f2282dc8d_2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15f2282dc8d_2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15f2282dc8d_2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15f2282dc8d_2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15f2282dc8d_2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5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4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5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5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58.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5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5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55.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7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7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49.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66.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7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5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6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69.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67.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64.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68.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73.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65.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hyperlink" Target="https://laravel.com/api/9.x/Illuminate/Support/Facades/Blade.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7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79.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6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63.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7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78.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image" Target="../media/image70.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77.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2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2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4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4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6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3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2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5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2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4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4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5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3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3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3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packagist.org/packages/laravel/laravel" TargetMode="External"/><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3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4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3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4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4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Laravel</a:t>
            </a:r>
            <a:endParaRPr/>
          </a:p>
          <a:p>
            <a:pPr indent="0" lvl="0" marL="0" rtl="0" algn="l">
              <a:spcBef>
                <a:spcPts val="0"/>
              </a:spcBef>
              <a:spcAft>
                <a:spcPts val="0"/>
              </a:spcAft>
              <a:buNone/>
            </a:pPr>
            <a:r>
              <a:rPr lang="id"/>
              <a:t>Blade Template</a:t>
            </a:r>
            <a:endParaRPr/>
          </a:p>
        </p:txBody>
      </p:sp>
      <p:sp>
        <p:nvSpPr>
          <p:cNvPr id="164" name="Google Shape;164;p2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Menampilkan View</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1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Each dan Once</a:t>
            </a:r>
            <a:r>
              <a:rPr lang="id"/>
              <a:t> Directive</a:t>
            </a:r>
            <a:endParaRPr/>
          </a:p>
        </p:txBody>
      </p:sp>
      <p:graphicFrame>
        <p:nvGraphicFramePr>
          <p:cNvPr id="742" name="Google Shape;742;p124"/>
          <p:cNvGraphicFramePr/>
          <p:nvPr/>
        </p:nvGraphicFramePr>
        <p:xfrm>
          <a:off x="952500" y="2190750"/>
          <a:ext cx="3000000" cy="3000000"/>
        </p:xfrm>
        <a:graphic>
          <a:graphicData uri="http://schemas.openxmlformats.org/drawingml/2006/table">
            <a:tbl>
              <a:tblPr>
                <a:noFill/>
                <a:tableStyleId>{7316C2CE-2F95-4A1E-ADC9-108EBE9B52B6}</a:tableStyleId>
              </a:tblPr>
              <a:tblGrid>
                <a:gridCol w="3619500"/>
                <a:gridCol w="3619500"/>
              </a:tblGrid>
              <a:tr h="381000">
                <a:tc>
                  <a:txBody>
                    <a:bodyPr/>
                    <a:lstStyle/>
                    <a:p>
                      <a:pPr indent="0" lvl="0" marL="0" rtl="0" algn="l">
                        <a:spcBef>
                          <a:spcPts val="0"/>
                        </a:spcBef>
                        <a:spcAft>
                          <a:spcPts val="0"/>
                        </a:spcAft>
                        <a:buNone/>
                      </a:pPr>
                      <a:r>
                        <a:rPr lang="id"/>
                        <a:t>Directive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@each(template, array, variable)</a:t>
                      </a:r>
                      <a:endParaRPr/>
                    </a:p>
                  </a:txBody>
                  <a:tcPr marT="91425" marB="91425" marR="91425" marL="91425"/>
                </a:tc>
                <a:tc>
                  <a:txBody>
                    <a:bodyPr/>
                    <a:lstStyle/>
                    <a:p>
                      <a:pPr indent="0" lvl="0" marL="0" rtl="0" algn="l">
                        <a:spcBef>
                          <a:spcPts val="0"/>
                        </a:spcBef>
                        <a:spcAft>
                          <a:spcPts val="0"/>
                        </a:spcAft>
                        <a:buNone/>
                      </a:pPr>
                      <a:r>
                        <a:rPr lang="id"/>
                        <a:t>Include template berkali-kali sesuai iterasi jumlah array, dimana data tiap array bisa diakses dengan variable di template nya</a:t>
                      </a:r>
                      <a:endParaRPr/>
                    </a:p>
                  </a:txBody>
                  <a:tcPr marT="91425" marB="91425" marR="91425" marL="91425"/>
                </a:tc>
              </a:tr>
              <a:tr h="381000">
                <a:tc>
                  <a:txBody>
                    <a:bodyPr/>
                    <a:lstStyle/>
                    <a:p>
                      <a:pPr indent="0" lvl="0" marL="0" rtl="0" algn="l">
                        <a:spcBef>
                          <a:spcPts val="0"/>
                        </a:spcBef>
                        <a:spcAft>
                          <a:spcPts val="0"/>
                        </a:spcAft>
                        <a:buNone/>
                      </a:pPr>
                      <a:r>
                        <a:rPr lang="id"/>
                        <a:t>@once</a:t>
                      </a:r>
                      <a:endParaRPr/>
                    </a:p>
                  </a:txBody>
                  <a:tcPr marT="91425" marB="91425" marR="91425" marL="91425"/>
                </a:tc>
                <a:tc>
                  <a:txBody>
                    <a:bodyPr/>
                    <a:lstStyle/>
                    <a:p>
                      <a:pPr indent="0" lvl="0" marL="0" rtl="0" algn="l">
                        <a:spcBef>
                          <a:spcPts val="0"/>
                        </a:spcBef>
                        <a:spcAft>
                          <a:spcPts val="0"/>
                        </a:spcAft>
                        <a:buNone/>
                      </a:pPr>
                      <a:r>
                        <a:rPr lang="id"/>
                        <a:t>Disimpan di layout, secara otomatis jika layout tersebut ditampilkan berkali-kali, bagian @once hanya ditampilkan sekali saja</a:t>
                      </a:r>
                      <a:endParaRPr/>
                    </a:p>
                  </a:txBody>
                  <a:tcPr marT="91425" marB="91425" marR="91425" marL="91425"/>
                </a:tc>
              </a:tr>
            </a:tbl>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1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Layout</a:t>
            </a:r>
            <a:endParaRPr/>
          </a:p>
        </p:txBody>
      </p:sp>
      <p:pic>
        <p:nvPicPr>
          <p:cNvPr id="748" name="Google Shape;748;p125"/>
          <p:cNvPicPr preferRelativeResize="0"/>
          <p:nvPr/>
        </p:nvPicPr>
        <p:blipFill>
          <a:blip r:embed="rId3">
            <a:alphaModFix/>
          </a:blip>
          <a:stretch>
            <a:fillRect/>
          </a:stretch>
        </p:blipFill>
        <p:spPr>
          <a:xfrm>
            <a:off x="152400" y="2006250"/>
            <a:ext cx="6819173" cy="2984849"/>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1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Each</a:t>
            </a:r>
            <a:endParaRPr/>
          </a:p>
        </p:txBody>
      </p:sp>
      <p:pic>
        <p:nvPicPr>
          <p:cNvPr id="754" name="Google Shape;754;p126"/>
          <p:cNvPicPr preferRelativeResize="0"/>
          <p:nvPr/>
        </p:nvPicPr>
        <p:blipFill>
          <a:blip r:embed="rId3">
            <a:alphaModFix/>
          </a:blip>
          <a:stretch>
            <a:fillRect/>
          </a:stretch>
        </p:blipFill>
        <p:spPr>
          <a:xfrm>
            <a:off x="152400" y="2006250"/>
            <a:ext cx="8839201" cy="2424914"/>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Each</a:t>
            </a:r>
            <a:endParaRPr/>
          </a:p>
        </p:txBody>
      </p:sp>
      <p:pic>
        <p:nvPicPr>
          <p:cNvPr id="760" name="Google Shape;760;p127"/>
          <p:cNvPicPr preferRelativeResize="0"/>
          <p:nvPr/>
        </p:nvPicPr>
        <p:blipFill>
          <a:blip r:embed="rId3">
            <a:alphaModFix/>
          </a:blip>
          <a:stretch>
            <a:fillRect/>
          </a:stretch>
        </p:blipFill>
        <p:spPr>
          <a:xfrm>
            <a:off x="152400" y="2006250"/>
            <a:ext cx="8096928" cy="2984849"/>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2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Form</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1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Form Directive</a:t>
            </a:r>
            <a:endParaRPr/>
          </a:p>
        </p:txBody>
      </p:sp>
      <p:sp>
        <p:nvSpPr>
          <p:cNvPr id="771" name="Google Shape;771;p1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Blade Template memiliki beberapa directive untuk membantu kita mempermudah ketika kita membuat form</a:t>
            </a:r>
            <a:endParaRPr/>
          </a:p>
          <a:p>
            <a:pPr indent="-311150" lvl="0" marL="457200" rtl="0" algn="l">
              <a:spcBef>
                <a:spcPts val="0"/>
              </a:spcBef>
              <a:spcAft>
                <a:spcPts val="0"/>
              </a:spcAft>
              <a:buSzPts val="1300"/>
              <a:buChar char="●"/>
            </a:pPr>
            <a:r>
              <a:rPr lang="id"/>
              <a:t>Ada @checked(kondisi) @selected(kondisi) @disabled(kondisi) @readonly(kondisi) dan @required(kondisi)</a:t>
            </a:r>
            <a:endParaRPr/>
          </a:p>
          <a:p>
            <a:pPr indent="-311150" lvl="0" marL="457200" rtl="0" algn="l">
              <a:spcBef>
                <a:spcPts val="0"/>
              </a:spcBef>
              <a:spcAft>
                <a:spcPts val="0"/>
              </a:spcAft>
              <a:buSzPts val="1300"/>
              <a:buChar char="●"/>
            </a:pPr>
            <a:r>
              <a:rPr lang="id"/>
              <a:t>Kondisi pada form directive merupakan boolean, jika true, maka secara otomatis directive tersebut akan dijalankan</a:t>
            </a:r>
            <a:endParaRPr/>
          </a:p>
          <a:p>
            <a:pPr indent="-311150" lvl="0" marL="457200" rtl="0" algn="l">
              <a:spcBef>
                <a:spcPts val="0"/>
              </a:spcBef>
              <a:spcAft>
                <a:spcPts val="0"/>
              </a:spcAft>
              <a:buSzPts val="1300"/>
              <a:buChar char="●"/>
            </a:pPr>
            <a:r>
              <a:rPr lang="id"/>
              <a:t>Penggunaan form directive ini lebih mudah dibanding kita menggunakan directive @if secara manual</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1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Detail Form Directive</a:t>
            </a:r>
            <a:endParaRPr/>
          </a:p>
        </p:txBody>
      </p:sp>
      <p:graphicFrame>
        <p:nvGraphicFramePr>
          <p:cNvPr id="777" name="Google Shape;777;p130"/>
          <p:cNvGraphicFramePr/>
          <p:nvPr/>
        </p:nvGraphicFramePr>
        <p:xfrm>
          <a:off x="952500" y="2000250"/>
          <a:ext cx="3000000" cy="3000000"/>
        </p:xfrm>
        <a:graphic>
          <a:graphicData uri="http://schemas.openxmlformats.org/drawingml/2006/table">
            <a:tbl>
              <a:tblPr>
                <a:noFill/>
                <a:tableStyleId>{7316C2CE-2F95-4A1E-ADC9-108EBE9B52B6}</a:tableStyleId>
              </a:tblPr>
              <a:tblGrid>
                <a:gridCol w="1475225"/>
                <a:gridCol w="5763775"/>
              </a:tblGrid>
              <a:tr h="381000">
                <a:tc>
                  <a:txBody>
                    <a:bodyPr/>
                    <a:lstStyle/>
                    <a:p>
                      <a:pPr indent="0" lvl="0" marL="0" rtl="0" algn="l">
                        <a:spcBef>
                          <a:spcPts val="0"/>
                        </a:spcBef>
                        <a:spcAft>
                          <a:spcPts val="0"/>
                        </a:spcAft>
                        <a:buNone/>
                      </a:pPr>
                      <a:r>
                        <a:rPr lang="id"/>
                        <a:t>Directive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Jika kondisi true</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@checked</a:t>
                      </a:r>
                      <a:endParaRPr/>
                    </a:p>
                  </a:txBody>
                  <a:tcPr marT="91425" marB="91425" marR="91425" marL="91425"/>
                </a:tc>
                <a:tc>
                  <a:txBody>
                    <a:bodyPr/>
                    <a:lstStyle/>
                    <a:p>
                      <a:pPr indent="0" lvl="0" marL="0" rtl="0" algn="l">
                        <a:spcBef>
                          <a:spcPts val="0"/>
                        </a:spcBef>
                        <a:spcAft>
                          <a:spcPts val="0"/>
                        </a:spcAft>
                        <a:buNone/>
                      </a:pPr>
                      <a:r>
                        <a:rPr lang="id"/>
                        <a:t>Maka input checkbox akan memiliki attribute checked</a:t>
                      </a:r>
                      <a:endParaRPr/>
                    </a:p>
                  </a:txBody>
                  <a:tcPr marT="91425" marB="91425" marR="91425" marL="91425"/>
                </a:tc>
              </a:tr>
              <a:tr h="381000">
                <a:tc>
                  <a:txBody>
                    <a:bodyPr/>
                    <a:lstStyle/>
                    <a:p>
                      <a:pPr indent="0" lvl="0" marL="0" rtl="0" algn="l">
                        <a:spcBef>
                          <a:spcPts val="0"/>
                        </a:spcBef>
                        <a:spcAft>
                          <a:spcPts val="0"/>
                        </a:spcAft>
                        <a:buNone/>
                      </a:pPr>
                      <a:r>
                        <a:rPr lang="id"/>
                        <a:t>@selected</a:t>
                      </a:r>
                      <a:endParaRPr/>
                    </a:p>
                  </a:txBody>
                  <a:tcPr marT="91425" marB="91425" marR="91425" marL="91425"/>
                </a:tc>
                <a:tc>
                  <a:txBody>
                    <a:bodyPr/>
                    <a:lstStyle/>
                    <a:p>
                      <a:pPr indent="0" lvl="0" marL="0" rtl="0" algn="l">
                        <a:spcBef>
                          <a:spcPts val="0"/>
                        </a:spcBef>
                        <a:spcAft>
                          <a:spcPts val="0"/>
                        </a:spcAft>
                        <a:buNone/>
                      </a:pPr>
                      <a:r>
                        <a:rPr lang="id"/>
                        <a:t>Maka input option akan memiliki attribute selected</a:t>
                      </a:r>
                      <a:endParaRPr/>
                    </a:p>
                  </a:txBody>
                  <a:tcPr marT="91425" marB="91425" marR="91425" marL="91425"/>
                </a:tc>
              </a:tr>
              <a:tr h="381000">
                <a:tc>
                  <a:txBody>
                    <a:bodyPr/>
                    <a:lstStyle/>
                    <a:p>
                      <a:pPr indent="0" lvl="0" marL="0" rtl="0" algn="l">
                        <a:spcBef>
                          <a:spcPts val="0"/>
                        </a:spcBef>
                        <a:spcAft>
                          <a:spcPts val="0"/>
                        </a:spcAft>
                        <a:buNone/>
                      </a:pPr>
                      <a:r>
                        <a:rPr lang="id"/>
                        <a:t>@disabled</a:t>
                      </a:r>
                      <a:endParaRPr/>
                    </a:p>
                  </a:txBody>
                  <a:tcPr marT="91425" marB="91425" marR="91425" marL="91425"/>
                </a:tc>
                <a:tc>
                  <a:txBody>
                    <a:bodyPr/>
                    <a:lstStyle/>
                    <a:p>
                      <a:pPr indent="0" lvl="0" marL="0" rtl="0" algn="l">
                        <a:spcBef>
                          <a:spcPts val="0"/>
                        </a:spcBef>
                        <a:spcAft>
                          <a:spcPts val="0"/>
                        </a:spcAft>
                        <a:buNone/>
                      </a:pPr>
                      <a:r>
                        <a:rPr lang="id"/>
                        <a:t>Maka input akan memiliki attribute disabled</a:t>
                      </a:r>
                      <a:endParaRPr/>
                    </a:p>
                  </a:txBody>
                  <a:tcPr marT="91425" marB="91425" marR="91425" marL="91425"/>
                </a:tc>
              </a:tr>
              <a:tr h="381000">
                <a:tc>
                  <a:txBody>
                    <a:bodyPr/>
                    <a:lstStyle/>
                    <a:p>
                      <a:pPr indent="0" lvl="0" marL="0" rtl="0" algn="l">
                        <a:spcBef>
                          <a:spcPts val="0"/>
                        </a:spcBef>
                        <a:spcAft>
                          <a:spcPts val="0"/>
                        </a:spcAft>
                        <a:buNone/>
                      </a:pPr>
                      <a:r>
                        <a:rPr lang="id"/>
                        <a:t>@readonly</a:t>
                      </a:r>
                      <a:endParaRPr/>
                    </a:p>
                  </a:txBody>
                  <a:tcPr marT="91425" marB="91425" marR="91425" marL="91425"/>
                </a:tc>
                <a:tc>
                  <a:txBody>
                    <a:bodyPr/>
                    <a:lstStyle/>
                    <a:p>
                      <a:pPr indent="0" lvl="0" marL="0" rtl="0" algn="l">
                        <a:spcBef>
                          <a:spcPts val="0"/>
                        </a:spcBef>
                        <a:spcAft>
                          <a:spcPts val="0"/>
                        </a:spcAft>
                        <a:buNone/>
                      </a:pPr>
                      <a:r>
                        <a:rPr lang="id"/>
                        <a:t>Maka input akan memiliki attribute readonly</a:t>
                      </a:r>
                      <a:endParaRPr/>
                    </a:p>
                  </a:txBody>
                  <a:tcPr marT="91425" marB="91425" marR="91425" marL="91425"/>
                </a:tc>
              </a:tr>
              <a:tr h="381000">
                <a:tc>
                  <a:txBody>
                    <a:bodyPr/>
                    <a:lstStyle/>
                    <a:p>
                      <a:pPr indent="0" lvl="0" marL="0" rtl="0" algn="l">
                        <a:spcBef>
                          <a:spcPts val="0"/>
                        </a:spcBef>
                        <a:spcAft>
                          <a:spcPts val="0"/>
                        </a:spcAft>
                        <a:buNone/>
                      </a:pPr>
                      <a:r>
                        <a:rPr lang="id"/>
                        <a:t>@required</a:t>
                      </a:r>
                      <a:endParaRPr/>
                    </a:p>
                  </a:txBody>
                  <a:tcPr marT="91425" marB="91425" marR="91425" marL="91425"/>
                </a:tc>
                <a:tc>
                  <a:txBody>
                    <a:bodyPr/>
                    <a:lstStyle/>
                    <a:p>
                      <a:pPr indent="0" lvl="0" marL="0" rtl="0" algn="l">
                        <a:spcBef>
                          <a:spcPts val="0"/>
                        </a:spcBef>
                        <a:spcAft>
                          <a:spcPts val="0"/>
                        </a:spcAft>
                        <a:buNone/>
                      </a:pPr>
                      <a:r>
                        <a:rPr lang="id"/>
                        <a:t>Maka input akan memiliki attributed required</a:t>
                      </a:r>
                      <a:endParaRPr/>
                    </a:p>
                  </a:txBody>
                  <a:tcPr marT="91425" marB="91425" marR="91425" marL="91425"/>
                </a:tc>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1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Form Directive</a:t>
            </a:r>
            <a:endParaRPr/>
          </a:p>
        </p:txBody>
      </p:sp>
      <p:pic>
        <p:nvPicPr>
          <p:cNvPr id="783" name="Google Shape;783;p131"/>
          <p:cNvPicPr preferRelativeResize="0"/>
          <p:nvPr/>
        </p:nvPicPr>
        <p:blipFill>
          <a:blip r:embed="rId3">
            <a:alphaModFix/>
          </a:blip>
          <a:stretch>
            <a:fillRect/>
          </a:stretch>
        </p:blipFill>
        <p:spPr>
          <a:xfrm>
            <a:off x="152400" y="2006250"/>
            <a:ext cx="8839204" cy="2857224"/>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1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Form Directive</a:t>
            </a:r>
            <a:endParaRPr/>
          </a:p>
        </p:txBody>
      </p:sp>
      <p:pic>
        <p:nvPicPr>
          <p:cNvPr id="789" name="Google Shape;789;p132"/>
          <p:cNvPicPr preferRelativeResize="0"/>
          <p:nvPr/>
        </p:nvPicPr>
        <p:blipFill>
          <a:blip r:embed="rId3">
            <a:alphaModFix/>
          </a:blip>
          <a:stretch>
            <a:fillRect/>
          </a:stretch>
        </p:blipFill>
        <p:spPr>
          <a:xfrm>
            <a:off x="152400" y="2006250"/>
            <a:ext cx="8261640" cy="298485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13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CSRF</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Blade</a:t>
            </a:r>
            <a:endParaRPr/>
          </a:p>
        </p:txBody>
      </p:sp>
      <p:sp>
        <p:nvSpPr>
          <p:cNvPr id="223" name="Google Shape;223;p3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Membuat response dari Route itu sangat mudah, tapi jika misal kita ingin membuat response yang kompleks seperti HTML, maka akan sulit jika kita lakukan di Route</a:t>
            </a:r>
            <a:endParaRPr/>
          </a:p>
          <a:p>
            <a:pPr indent="-311150" lvl="0" marL="457200" rtl="0" algn="l">
              <a:spcBef>
                <a:spcPts val="0"/>
              </a:spcBef>
              <a:spcAft>
                <a:spcPts val="0"/>
              </a:spcAft>
              <a:buSzPts val="1300"/>
              <a:buChar char="●"/>
            </a:pPr>
            <a:r>
              <a:rPr lang="id"/>
              <a:t>Blade adalah fitur di Laravel yang digunakan untuk mempermudah dalam pembuatan tampilan halaman web HTML</a:t>
            </a:r>
            <a:endParaRPr/>
          </a:p>
          <a:p>
            <a:pPr indent="-311150" lvl="0" marL="457200" rtl="0" algn="l">
              <a:spcBef>
                <a:spcPts val="0"/>
              </a:spcBef>
              <a:spcAft>
                <a:spcPts val="0"/>
              </a:spcAft>
              <a:buSzPts val="1300"/>
              <a:buChar char="●"/>
            </a:pPr>
            <a:r>
              <a:rPr lang="id"/>
              <a:t>Dengan Blade template, kita bisa membedakan lokasi logic aplikasi, dengan kode tampilan</a:t>
            </a:r>
            <a:endParaRPr/>
          </a:p>
          <a:p>
            <a:pPr indent="-311150" lvl="0" marL="457200" rtl="0" algn="l">
              <a:spcBef>
                <a:spcPts val="0"/>
              </a:spcBef>
              <a:spcAft>
                <a:spcPts val="0"/>
              </a:spcAft>
              <a:buSzPts val="1300"/>
              <a:buChar char="●"/>
            </a:pPr>
            <a:r>
              <a:rPr lang="id"/>
              <a:t>Semua template disimpan di folder resources/views</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1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CSRF</a:t>
            </a:r>
            <a:endParaRPr/>
          </a:p>
        </p:txBody>
      </p:sp>
      <p:sp>
        <p:nvSpPr>
          <p:cNvPr id="800" name="Google Shape;800;p13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Materi CSRF (Cross Site Request Forgery) sudah kita bahas di kelas Laravel Dasar</a:t>
            </a:r>
            <a:endParaRPr/>
          </a:p>
          <a:p>
            <a:pPr indent="-311150" lvl="0" marL="457200" rtl="0" algn="l">
              <a:spcBef>
                <a:spcPts val="0"/>
              </a:spcBef>
              <a:spcAft>
                <a:spcPts val="0"/>
              </a:spcAft>
              <a:buSzPts val="1300"/>
              <a:buChar char="●"/>
            </a:pPr>
            <a:r>
              <a:rPr lang="id"/>
              <a:t>Secara default, saat kita mengirim HTTP Post ke aplikasi Laravel kita, Laravel akan mengecek token CSRF, untuk memastikan bahwa request tersebut benar berasal dari web kita</a:t>
            </a:r>
            <a:endParaRPr/>
          </a:p>
          <a:p>
            <a:pPr indent="-311150" lvl="0" marL="457200" rtl="0" algn="l">
              <a:spcBef>
                <a:spcPts val="0"/>
              </a:spcBef>
              <a:spcAft>
                <a:spcPts val="0"/>
              </a:spcAft>
              <a:buSzPts val="1300"/>
              <a:buChar char="●"/>
            </a:pPr>
            <a:r>
              <a:rPr lang="id"/>
              <a:t>Pengecekan ini dilakukan oleh </a:t>
            </a:r>
            <a:r>
              <a:rPr lang="id"/>
              <a:t>VerifyCsrfToken Middleware</a:t>
            </a:r>
            <a:endParaRPr/>
          </a:p>
          <a:p>
            <a:pPr indent="-311150" lvl="0" marL="457200" rtl="0" algn="l">
              <a:spcBef>
                <a:spcPts val="0"/>
              </a:spcBef>
              <a:spcAft>
                <a:spcPts val="0"/>
              </a:spcAft>
              <a:buSzPts val="1300"/>
              <a:buChar char="●"/>
            </a:pPr>
            <a:r>
              <a:rPr lang="id"/>
              <a:t>Blade Template memiliki directive @csrf yang bisa digunakan untuk mempermudah kita ketika ingin menambahkan token CSRF di form kita</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1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CSRF</a:t>
            </a:r>
            <a:endParaRPr/>
          </a:p>
        </p:txBody>
      </p:sp>
      <p:pic>
        <p:nvPicPr>
          <p:cNvPr id="806" name="Google Shape;806;p135"/>
          <p:cNvPicPr preferRelativeResize="0"/>
          <p:nvPr/>
        </p:nvPicPr>
        <p:blipFill>
          <a:blip r:embed="rId3">
            <a:alphaModFix/>
          </a:blip>
          <a:stretch>
            <a:fillRect/>
          </a:stretch>
        </p:blipFill>
        <p:spPr>
          <a:xfrm>
            <a:off x="152400" y="2006250"/>
            <a:ext cx="7136418" cy="298485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1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CSRF</a:t>
            </a:r>
            <a:endParaRPr/>
          </a:p>
        </p:txBody>
      </p:sp>
      <p:pic>
        <p:nvPicPr>
          <p:cNvPr id="812" name="Google Shape;812;p136"/>
          <p:cNvPicPr preferRelativeResize="0"/>
          <p:nvPr/>
        </p:nvPicPr>
        <p:blipFill>
          <a:blip r:embed="rId3">
            <a:alphaModFix/>
          </a:blip>
          <a:stretch>
            <a:fillRect/>
          </a:stretch>
        </p:blipFill>
        <p:spPr>
          <a:xfrm>
            <a:off x="152400" y="2006250"/>
            <a:ext cx="8839201" cy="2034126"/>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13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Error</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Error</a:t>
            </a:r>
            <a:endParaRPr/>
          </a:p>
        </p:txBody>
      </p:sp>
      <p:sp>
        <p:nvSpPr>
          <p:cNvPr id="823" name="Google Shape;823;p1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memiliki fitur yang bernama Validation, dimana kita bisa dengan mudah melakukan validasi</a:t>
            </a:r>
            <a:endParaRPr/>
          </a:p>
          <a:p>
            <a:pPr indent="-311150" lvl="0" marL="457200" rtl="0" algn="l">
              <a:spcBef>
                <a:spcPts val="0"/>
              </a:spcBef>
              <a:spcAft>
                <a:spcPts val="0"/>
              </a:spcAft>
              <a:buSzPts val="1300"/>
              <a:buChar char="●"/>
            </a:pPr>
            <a:r>
              <a:rPr lang="id"/>
              <a:t>Laravel Validation akan dibahas di materi tersendiri</a:t>
            </a:r>
            <a:endParaRPr/>
          </a:p>
          <a:p>
            <a:pPr indent="-311150" lvl="0" marL="457200" rtl="0" algn="l">
              <a:spcBef>
                <a:spcPts val="0"/>
              </a:spcBef>
              <a:spcAft>
                <a:spcPts val="0"/>
              </a:spcAft>
              <a:buSzPts val="1300"/>
              <a:buChar char="●"/>
            </a:pPr>
            <a:r>
              <a:rPr lang="id"/>
              <a:t>Ketika terjadi validation error, kita bisa menangkap error dengan directive @error(field) dan menangkap message nya dengan variable $message di dalam directive @error nya</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1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Error</a:t>
            </a:r>
            <a:endParaRPr/>
          </a:p>
        </p:txBody>
      </p:sp>
      <p:pic>
        <p:nvPicPr>
          <p:cNvPr id="829" name="Google Shape;829;p139"/>
          <p:cNvPicPr preferRelativeResize="0"/>
          <p:nvPr/>
        </p:nvPicPr>
        <p:blipFill>
          <a:blip r:embed="rId3">
            <a:alphaModFix/>
          </a:blip>
          <a:stretch>
            <a:fillRect/>
          </a:stretch>
        </p:blipFill>
        <p:spPr>
          <a:xfrm>
            <a:off x="152400" y="2006250"/>
            <a:ext cx="7959598" cy="2984849"/>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1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Error</a:t>
            </a:r>
            <a:endParaRPr/>
          </a:p>
        </p:txBody>
      </p:sp>
      <p:pic>
        <p:nvPicPr>
          <p:cNvPr id="835" name="Google Shape;835;p140"/>
          <p:cNvPicPr preferRelativeResize="0"/>
          <p:nvPr/>
        </p:nvPicPr>
        <p:blipFill>
          <a:blip r:embed="rId3">
            <a:alphaModFix/>
          </a:blip>
          <a:stretch>
            <a:fillRect/>
          </a:stretch>
        </p:blipFill>
        <p:spPr>
          <a:xfrm>
            <a:off x="152400" y="2006250"/>
            <a:ext cx="8007433" cy="2984849"/>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14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Stack</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1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Stack</a:t>
            </a:r>
            <a:endParaRPr/>
          </a:p>
        </p:txBody>
      </p:sp>
      <p:sp>
        <p:nvSpPr>
          <p:cNvPr id="846" name="Google Shape;846;p14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Blade memiliki kemampuan mirip struktur data Stack / Tumpukan</a:t>
            </a:r>
            <a:endParaRPr/>
          </a:p>
          <a:p>
            <a:pPr indent="-311150" lvl="0" marL="457200" rtl="0" algn="l">
              <a:spcBef>
                <a:spcPts val="0"/>
              </a:spcBef>
              <a:spcAft>
                <a:spcPts val="0"/>
              </a:spcAft>
              <a:buSzPts val="1300"/>
              <a:buChar char="●"/>
            </a:pPr>
            <a:r>
              <a:rPr lang="id"/>
              <a:t>Dimana kita bisa mengirim data ke stack tersebut menggunakan directive @push(nama) atau @pushIf(kondisi, nama)</a:t>
            </a:r>
            <a:endParaRPr/>
          </a:p>
          <a:p>
            <a:pPr indent="-311150" lvl="0" marL="457200" rtl="0" algn="l">
              <a:spcBef>
                <a:spcPts val="0"/>
              </a:spcBef>
              <a:spcAft>
                <a:spcPts val="0"/>
              </a:spcAft>
              <a:buSzPts val="1300"/>
              <a:buChar char="●"/>
            </a:pPr>
            <a:r>
              <a:rPr lang="id"/>
              <a:t>Ketika kita ingin menampilkan semua data yang terdapat di Stack, kita bisa gunakan directive @stack(nama)</a:t>
            </a:r>
            <a:endParaRPr/>
          </a:p>
          <a:p>
            <a:pPr indent="-311150" lvl="0" marL="457200" rtl="0" algn="l">
              <a:spcBef>
                <a:spcPts val="0"/>
              </a:spcBef>
              <a:spcAft>
                <a:spcPts val="0"/>
              </a:spcAft>
              <a:buSzPts val="1300"/>
              <a:buChar char="●"/>
            </a:pPr>
            <a:r>
              <a:rPr lang="id"/>
              <a:t>Secara default @push() akan mengirim data ke posisi paling belakang, jika kita ingin mengirim data ke urutan paling awal, kita bisa gunakan directive @prepend(name)</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1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Stack</a:t>
            </a:r>
            <a:endParaRPr/>
          </a:p>
        </p:txBody>
      </p:sp>
      <p:pic>
        <p:nvPicPr>
          <p:cNvPr id="852" name="Google Shape;852;p143"/>
          <p:cNvPicPr preferRelativeResize="0"/>
          <p:nvPr/>
        </p:nvPicPr>
        <p:blipFill>
          <a:blip r:embed="rId3">
            <a:alphaModFix/>
          </a:blip>
          <a:stretch>
            <a:fillRect/>
          </a:stretch>
        </p:blipFill>
        <p:spPr>
          <a:xfrm>
            <a:off x="152400" y="2006250"/>
            <a:ext cx="6511103" cy="29848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Blade Variable</a:t>
            </a:r>
            <a:endParaRPr/>
          </a:p>
        </p:txBody>
      </p:sp>
      <p:sp>
        <p:nvSpPr>
          <p:cNvPr id="229" name="Google Shape;229;p3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Salah satu keuntungan menggunakan template dibanding kode PHP langsung adalah, kita bisa memaksa programmer untuk memisahkan logic kode program dengan tampilan (di template)</a:t>
            </a:r>
            <a:endParaRPr/>
          </a:p>
          <a:p>
            <a:pPr indent="-311150" lvl="0" marL="457200" rtl="0" algn="l">
              <a:spcBef>
                <a:spcPts val="0"/>
              </a:spcBef>
              <a:spcAft>
                <a:spcPts val="0"/>
              </a:spcAft>
              <a:buSzPts val="1300"/>
              <a:buChar char="●"/>
            </a:pPr>
            <a:r>
              <a:rPr lang="id"/>
              <a:t>Di Blade, walaupun kita bisa membuat kode PHP, tapi tidak disarankan menggunakan itu</a:t>
            </a:r>
            <a:endParaRPr/>
          </a:p>
          <a:p>
            <a:pPr indent="-311150" lvl="0" marL="457200" rtl="0" algn="l">
              <a:spcBef>
                <a:spcPts val="0"/>
              </a:spcBef>
              <a:spcAft>
                <a:spcPts val="0"/>
              </a:spcAft>
              <a:buSzPts val="1300"/>
              <a:buChar char="●"/>
            </a:pPr>
            <a:r>
              <a:rPr lang="id"/>
              <a:t>Cara yang direkomendasikan adalah, kita hanya membuat variable di template blade, lalu mengirim variable tersebut dari luar ketika akan menampilkan template nya</a:t>
            </a:r>
            <a:endParaRPr/>
          </a:p>
          <a:p>
            <a:pPr indent="-311150" lvl="0" marL="457200" rtl="0" algn="l">
              <a:spcBef>
                <a:spcPts val="0"/>
              </a:spcBef>
              <a:spcAft>
                <a:spcPts val="0"/>
              </a:spcAft>
              <a:buSzPts val="1300"/>
              <a:buChar char="●"/>
            </a:pPr>
            <a:r>
              <a:rPr lang="id"/>
              <a:t>Untuk membuat menampilkan variable di blade template, kita bisa gunakan {{ $nama }}, dinama nanti variable $nama bisa diambil secara otomatis dari data yang kita kirim ketika menampilkan view blade nya</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1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Stack</a:t>
            </a:r>
            <a:endParaRPr/>
          </a:p>
        </p:txBody>
      </p:sp>
      <p:pic>
        <p:nvPicPr>
          <p:cNvPr id="858" name="Google Shape;858;p144"/>
          <p:cNvPicPr preferRelativeResize="0"/>
          <p:nvPr/>
        </p:nvPicPr>
        <p:blipFill>
          <a:blip r:embed="rId3">
            <a:alphaModFix/>
          </a:blip>
          <a:stretch>
            <a:fillRect/>
          </a:stretch>
        </p:blipFill>
        <p:spPr>
          <a:xfrm>
            <a:off x="152400" y="2006250"/>
            <a:ext cx="8839201" cy="2249736"/>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14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Template Inheritance</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Template Inheritance</a:t>
            </a:r>
            <a:endParaRPr/>
          </a:p>
        </p:txBody>
      </p:sp>
      <p:sp>
        <p:nvSpPr>
          <p:cNvPr id="869" name="Google Shape;869;p14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kita menggunakan @include untuk menggunakan template lain</a:t>
            </a:r>
            <a:endParaRPr/>
          </a:p>
          <a:p>
            <a:pPr indent="-311150" lvl="0" marL="457200" rtl="0" algn="l">
              <a:spcBef>
                <a:spcPts val="0"/>
              </a:spcBef>
              <a:spcAft>
                <a:spcPts val="0"/>
              </a:spcAft>
              <a:buSzPts val="1300"/>
              <a:buChar char="●"/>
            </a:pPr>
            <a:r>
              <a:rPr lang="id"/>
              <a:t>Blade mendukung Template Inheritance, caranya terbalik dengan @include</a:t>
            </a:r>
            <a:endParaRPr/>
          </a:p>
          <a:p>
            <a:pPr indent="-311150" lvl="0" marL="457200" rtl="0" algn="l">
              <a:spcBef>
                <a:spcPts val="0"/>
              </a:spcBef>
              <a:spcAft>
                <a:spcPts val="0"/>
              </a:spcAft>
              <a:buSzPts val="1300"/>
              <a:buChar char="●"/>
            </a:pPr>
            <a:r>
              <a:rPr lang="id"/>
              <a:t>Dalam @include, parent akan melakukan include ke template child nya</a:t>
            </a:r>
            <a:endParaRPr/>
          </a:p>
          <a:p>
            <a:pPr indent="-311150" lvl="0" marL="457200" rtl="0" algn="l">
              <a:spcBef>
                <a:spcPts val="0"/>
              </a:spcBef>
              <a:spcAft>
                <a:spcPts val="0"/>
              </a:spcAft>
              <a:buSzPts val="1300"/>
              <a:buChar char="●"/>
            </a:pPr>
            <a:r>
              <a:rPr lang="id"/>
              <a:t>Dalam Template Inheritance, child yang akan melakukan extends ke parent template, dan child yang akan menentukan isi dari parent nya</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Parent Layout</a:t>
            </a:r>
            <a:endParaRPr/>
          </a:p>
        </p:txBody>
      </p:sp>
      <p:sp>
        <p:nvSpPr>
          <p:cNvPr id="875" name="Google Shape;875;p14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parent layout, kita bisa menggunakan @yield(name, default) untuk lokasi template yang harus dibuat nanti di child layout</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1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Parent Layout</a:t>
            </a:r>
            <a:endParaRPr/>
          </a:p>
        </p:txBody>
      </p:sp>
      <p:pic>
        <p:nvPicPr>
          <p:cNvPr id="881" name="Google Shape;881;p148"/>
          <p:cNvPicPr preferRelativeResize="0"/>
          <p:nvPr/>
        </p:nvPicPr>
        <p:blipFill>
          <a:blip r:embed="rId3">
            <a:alphaModFix/>
          </a:blip>
          <a:stretch>
            <a:fillRect/>
          </a:stretch>
        </p:blipFill>
        <p:spPr>
          <a:xfrm>
            <a:off x="152400" y="2006250"/>
            <a:ext cx="8630404" cy="298485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1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Child Layout</a:t>
            </a:r>
            <a:endParaRPr/>
          </a:p>
        </p:txBody>
      </p:sp>
      <p:sp>
        <p:nvSpPr>
          <p:cNvPr id="887" name="Google Shape;887;p14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child layout, kita bisa menggunakan directive @extends(parentlayout)</a:t>
            </a:r>
            <a:endParaRPr/>
          </a:p>
          <a:p>
            <a:pPr indent="-311150" lvl="0" marL="457200" rtl="0" algn="l">
              <a:spcBef>
                <a:spcPts val="0"/>
              </a:spcBef>
              <a:spcAft>
                <a:spcPts val="0"/>
              </a:spcAft>
              <a:buSzPts val="1300"/>
              <a:buChar char="●"/>
            </a:pPr>
            <a:r>
              <a:rPr lang="id"/>
              <a:t>Di dalam child layout, kita bisa membuat @section(name) yang nanti akan dieksekusi di posisi @yield(name) di parent nya</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1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Child Layout</a:t>
            </a:r>
            <a:endParaRPr/>
          </a:p>
        </p:txBody>
      </p:sp>
      <p:pic>
        <p:nvPicPr>
          <p:cNvPr id="893" name="Google Shape;893;p150"/>
          <p:cNvPicPr preferRelativeResize="0"/>
          <p:nvPr/>
        </p:nvPicPr>
        <p:blipFill>
          <a:blip r:embed="rId3">
            <a:alphaModFix/>
          </a:blip>
          <a:stretch>
            <a:fillRect/>
          </a:stretch>
        </p:blipFill>
        <p:spPr>
          <a:xfrm>
            <a:off x="152400" y="2006250"/>
            <a:ext cx="6404027" cy="2984849"/>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15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Template Inheritance</a:t>
            </a:r>
            <a:endParaRPr/>
          </a:p>
        </p:txBody>
      </p:sp>
      <p:pic>
        <p:nvPicPr>
          <p:cNvPr id="899" name="Google Shape;899;p151"/>
          <p:cNvPicPr preferRelativeResize="0"/>
          <p:nvPr/>
        </p:nvPicPr>
        <p:blipFill>
          <a:blip r:embed="rId3">
            <a:alphaModFix/>
          </a:blip>
          <a:stretch>
            <a:fillRect/>
          </a:stretch>
        </p:blipFill>
        <p:spPr>
          <a:xfrm>
            <a:off x="152400" y="2006250"/>
            <a:ext cx="8548717" cy="2984851"/>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1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Show Directive</a:t>
            </a:r>
            <a:endParaRPr/>
          </a:p>
        </p:txBody>
      </p:sp>
      <p:sp>
        <p:nvSpPr>
          <p:cNvPr id="905" name="Google Shape;905;p15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Pada beberapa kasus, kadang kita ingin membuat default @section(name) di parent layout, namun tetap bisa di override di child layout</a:t>
            </a:r>
            <a:endParaRPr/>
          </a:p>
          <a:p>
            <a:pPr indent="-311150" lvl="0" marL="457200" rtl="0" algn="l">
              <a:spcBef>
                <a:spcPts val="0"/>
              </a:spcBef>
              <a:spcAft>
                <a:spcPts val="0"/>
              </a:spcAft>
              <a:buSzPts val="1300"/>
              <a:buChar char="●"/>
            </a:pPr>
            <a:r>
              <a:rPr lang="id"/>
              <a:t>Kita bisa menggunakan @section(name) di parent layout, namun ditutup dengan @show, bukan @endsection</a:t>
            </a:r>
            <a:endParaRPr/>
          </a:p>
          <a:p>
            <a:pPr indent="-311150" lvl="0" marL="457200" rtl="0" algn="l">
              <a:spcBef>
                <a:spcPts val="0"/>
              </a:spcBef>
              <a:spcAft>
                <a:spcPts val="0"/>
              </a:spcAft>
              <a:buSzPts val="1300"/>
              <a:buChar char="●"/>
            </a:pPr>
            <a:r>
              <a:rPr lang="id"/>
              <a:t>Jika di child layout kita membuat @section(name), secara otomatis @section(name) di parent akan di override, namun jika kita tetap ingin memanggil @section(name) di parent, kita bisa gunakan directive @parent di child layout nya</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1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Parent Layout</a:t>
            </a:r>
            <a:endParaRPr/>
          </a:p>
        </p:txBody>
      </p:sp>
      <p:pic>
        <p:nvPicPr>
          <p:cNvPr id="911" name="Google Shape;911;p153"/>
          <p:cNvPicPr preferRelativeResize="0"/>
          <p:nvPr/>
        </p:nvPicPr>
        <p:blipFill>
          <a:blip r:embed="rId3">
            <a:alphaModFix/>
          </a:blip>
          <a:stretch>
            <a:fillRect/>
          </a:stretch>
        </p:blipFill>
        <p:spPr>
          <a:xfrm>
            <a:off x="152400" y="2006250"/>
            <a:ext cx="6088363" cy="29848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Hello View</a:t>
            </a:r>
            <a:endParaRPr/>
          </a:p>
        </p:txBody>
      </p:sp>
      <p:pic>
        <p:nvPicPr>
          <p:cNvPr id="235" name="Google Shape;235;p37"/>
          <p:cNvPicPr preferRelativeResize="0"/>
          <p:nvPr/>
        </p:nvPicPr>
        <p:blipFill>
          <a:blip r:embed="rId3">
            <a:alphaModFix/>
          </a:blip>
          <a:stretch>
            <a:fillRect/>
          </a:stretch>
        </p:blipFill>
        <p:spPr>
          <a:xfrm>
            <a:off x="152400" y="2006250"/>
            <a:ext cx="8413817" cy="298485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1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Child Layout</a:t>
            </a:r>
            <a:endParaRPr/>
          </a:p>
        </p:txBody>
      </p:sp>
      <p:pic>
        <p:nvPicPr>
          <p:cNvPr id="917" name="Google Shape;917;p154"/>
          <p:cNvPicPr preferRelativeResize="0"/>
          <p:nvPr/>
        </p:nvPicPr>
        <p:blipFill>
          <a:blip r:embed="rId3">
            <a:alphaModFix/>
          </a:blip>
          <a:stretch>
            <a:fillRect/>
          </a:stretch>
        </p:blipFill>
        <p:spPr>
          <a:xfrm>
            <a:off x="152400" y="2006250"/>
            <a:ext cx="6072332" cy="298485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15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Template Inheritance</a:t>
            </a:r>
            <a:endParaRPr/>
          </a:p>
        </p:txBody>
      </p:sp>
      <p:pic>
        <p:nvPicPr>
          <p:cNvPr id="923" name="Google Shape;923;p155"/>
          <p:cNvPicPr preferRelativeResize="0"/>
          <p:nvPr/>
        </p:nvPicPr>
        <p:blipFill>
          <a:blip r:embed="rId3">
            <a:alphaModFix/>
          </a:blip>
          <a:stretch>
            <a:fillRect/>
          </a:stretch>
        </p:blipFill>
        <p:spPr>
          <a:xfrm>
            <a:off x="152400" y="2006250"/>
            <a:ext cx="8266635" cy="298485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15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Service Injection</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15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Service Injection</a:t>
            </a:r>
            <a:endParaRPr/>
          </a:p>
        </p:txBody>
      </p:sp>
      <p:sp>
        <p:nvSpPr>
          <p:cNvPr id="934" name="Google Shape;934;p15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Blade Template juga mendukung directive @inject(variable, service) untuk mengambil object dari Service Container</a:t>
            </a:r>
            <a:endParaRPr/>
          </a:p>
          <a:p>
            <a:pPr indent="-311150" lvl="0" marL="457200" rtl="0" algn="l">
              <a:spcBef>
                <a:spcPts val="0"/>
              </a:spcBef>
              <a:spcAft>
                <a:spcPts val="0"/>
              </a:spcAft>
              <a:buSzPts val="1300"/>
              <a:buChar char="●"/>
            </a:pPr>
            <a:r>
              <a:rPr lang="id"/>
              <a:t>Secara otomatis data object akan di inject ke variable yang disebutkan di directive @inject</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15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Service</a:t>
            </a:r>
            <a:endParaRPr/>
          </a:p>
        </p:txBody>
      </p:sp>
      <p:pic>
        <p:nvPicPr>
          <p:cNvPr id="940" name="Google Shape;940;p158"/>
          <p:cNvPicPr preferRelativeResize="0"/>
          <p:nvPr/>
        </p:nvPicPr>
        <p:blipFill>
          <a:blip r:embed="rId3">
            <a:alphaModFix/>
          </a:blip>
          <a:stretch>
            <a:fillRect/>
          </a:stretch>
        </p:blipFill>
        <p:spPr>
          <a:xfrm>
            <a:off x="152400" y="2006250"/>
            <a:ext cx="8272968" cy="2984849"/>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5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Registrasi ke AppServiceProvider</a:t>
            </a:r>
            <a:endParaRPr/>
          </a:p>
        </p:txBody>
      </p:sp>
      <p:pic>
        <p:nvPicPr>
          <p:cNvPr id="946" name="Google Shape;946;p159"/>
          <p:cNvPicPr preferRelativeResize="0"/>
          <p:nvPr/>
        </p:nvPicPr>
        <p:blipFill>
          <a:blip r:embed="rId3">
            <a:alphaModFix/>
          </a:blip>
          <a:stretch>
            <a:fillRect/>
          </a:stretch>
        </p:blipFill>
        <p:spPr>
          <a:xfrm>
            <a:off x="152400" y="2006250"/>
            <a:ext cx="6722715" cy="2984849"/>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Service Injection</a:t>
            </a:r>
            <a:endParaRPr/>
          </a:p>
        </p:txBody>
      </p:sp>
      <p:pic>
        <p:nvPicPr>
          <p:cNvPr id="952" name="Google Shape;952;p160"/>
          <p:cNvPicPr preferRelativeResize="0"/>
          <p:nvPr/>
        </p:nvPicPr>
        <p:blipFill>
          <a:blip r:embed="rId3">
            <a:alphaModFix/>
          </a:blip>
          <a:stretch>
            <a:fillRect/>
          </a:stretch>
        </p:blipFill>
        <p:spPr>
          <a:xfrm>
            <a:off x="152400" y="2006250"/>
            <a:ext cx="8839201" cy="2869871"/>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16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Service Injection</a:t>
            </a:r>
            <a:endParaRPr/>
          </a:p>
        </p:txBody>
      </p:sp>
      <p:pic>
        <p:nvPicPr>
          <p:cNvPr id="958" name="Google Shape;958;p161"/>
          <p:cNvPicPr preferRelativeResize="0"/>
          <p:nvPr/>
        </p:nvPicPr>
        <p:blipFill>
          <a:blip r:embed="rId3">
            <a:alphaModFix/>
          </a:blip>
          <a:stretch>
            <a:fillRect/>
          </a:stretch>
        </p:blipFill>
        <p:spPr>
          <a:xfrm>
            <a:off x="152400" y="2006250"/>
            <a:ext cx="8839200" cy="2400936"/>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16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Inline Blade Template</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16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Blade Facade</a:t>
            </a:r>
            <a:endParaRPr/>
          </a:p>
        </p:txBody>
      </p:sp>
      <p:sp>
        <p:nvSpPr>
          <p:cNvPr id="969" name="Google Shape;969;p16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Blade juga memiliki Facade yang bisa kita gunakan untuk menggunakan Blade Template</a:t>
            </a:r>
            <a:endParaRPr/>
          </a:p>
          <a:p>
            <a:pPr indent="-311150" lvl="0" marL="457200" rtl="0" algn="l">
              <a:spcBef>
                <a:spcPts val="0"/>
              </a:spcBef>
              <a:spcAft>
                <a:spcPts val="0"/>
              </a:spcAft>
              <a:buSzPts val="1300"/>
              <a:buChar char="●"/>
            </a:pPr>
            <a:r>
              <a:rPr lang="id"/>
              <a:t>Ini akan mempermudah kita ketika kita ingin mengakses Blade Template dari Class seperti contohnya dari Controller</a:t>
            </a:r>
            <a:endParaRPr/>
          </a:p>
          <a:p>
            <a:pPr indent="-311150" lvl="0" marL="457200" rtl="0" algn="l">
              <a:spcBef>
                <a:spcPts val="0"/>
              </a:spcBef>
              <a:spcAft>
                <a:spcPts val="0"/>
              </a:spcAft>
              <a:buSzPts val="1300"/>
              <a:buChar char="●"/>
            </a:pPr>
            <a:r>
              <a:rPr lang="id"/>
              <a:t>Ada banyak sekali fitur yang terdapat di Blade Facade yang bisa kita gunakan</a:t>
            </a:r>
            <a:endParaRPr/>
          </a:p>
          <a:p>
            <a:pPr indent="-311150" lvl="0" marL="457200" rtl="0" algn="l">
              <a:spcBef>
                <a:spcPts val="0"/>
              </a:spcBef>
              <a:spcAft>
                <a:spcPts val="0"/>
              </a:spcAft>
              <a:buSzPts val="1300"/>
              <a:buChar char="●"/>
            </a:pPr>
            <a:r>
              <a:rPr lang="id" u="sng">
                <a:solidFill>
                  <a:schemeClr val="hlink"/>
                </a:solidFill>
                <a:hlinkClick r:id="rId3"/>
              </a:rPr>
              <a:t>https://laravel.com/api/9.x/Illuminate/Support/Facades/Blade.html</a:t>
            </a:r>
            <a:r>
              <a:rPr lang="id"/>
              <a: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Rendering View</a:t>
            </a:r>
            <a:endParaRPr/>
          </a:p>
        </p:txBody>
      </p:sp>
      <p:sp>
        <p:nvSpPr>
          <p:cNvPr id="241" name="Google Shape;241;p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Setelah kita membuat View, selanjutnya untuk me-render (menampilkan) View tersebut di dalam Router, kita bisa menggunakan function Route::view(uri, template, array) atau menggunakan view(template, array) di dalam closure function Route / Controller</a:t>
            </a:r>
            <a:endParaRPr/>
          </a:p>
          <a:p>
            <a:pPr indent="-311150" lvl="0" marL="457200" rtl="0" algn="l">
              <a:spcBef>
                <a:spcPts val="0"/>
              </a:spcBef>
              <a:spcAft>
                <a:spcPts val="0"/>
              </a:spcAft>
              <a:buSzPts val="1300"/>
              <a:buChar char="●"/>
            </a:pPr>
            <a:r>
              <a:rPr lang="id"/>
              <a:t>Dimana template adalah nama template, tanpa menggunakan blade.php, dan array berisikan data variable yang ingin kita gunakan</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6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Inline Blade Template</a:t>
            </a:r>
            <a:endParaRPr/>
          </a:p>
        </p:txBody>
      </p:sp>
      <p:sp>
        <p:nvSpPr>
          <p:cNvPr id="975" name="Google Shape;975;p16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Salah satu fitur yang bisa kita gunakan dengan Blade Facade adalah, Inline Template</a:t>
            </a:r>
            <a:endParaRPr/>
          </a:p>
          <a:p>
            <a:pPr indent="-311150" lvl="0" marL="457200" rtl="0" algn="l">
              <a:spcBef>
                <a:spcPts val="0"/>
              </a:spcBef>
              <a:spcAft>
                <a:spcPts val="0"/>
              </a:spcAft>
              <a:buSzPts val="1300"/>
              <a:buChar char="●"/>
            </a:pPr>
            <a:r>
              <a:rPr lang="id"/>
              <a:t>Inline Template adalah kemampuan dimana kita bisa me-render template tanpa harus membuat file template, cukup menggunakan string saja</a:t>
            </a:r>
            <a:endParaRPr/>
          </a:p>
          <a:p>
            <a:pPr indent="-311150" lvl="0" marL="457200" rtl="0" algn="l">
              <a:spcBef>
                <a:spcPts val="0"/>
              </a:spcBef>
              <a:spcAft>
                <a:spcPts val="0"/>
              </a:spcAft>
              <a:buSzPts val="1300"/>
              <a:buChar char="●"/>
            </a:pPr>
            <a:r>
              <a:rPr lang="id"/>
              <a:t>Kita bisa menggunakan method Blade::render(template, data)</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6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Inline Blade Template</a:t>
            </a:r>
            <a:endParaRPr/>
          </a:p>
        </p:txBody>
      </p:sp>
      <p:pic>
        <p:nvPicPr>
          <p:cNvPr id="981" name="Google Shape;981;p165"/>
          <p:cNvPicPr preferRelativeResize="0"/>
          <p:nvPr/>
        </p:nvPicPr>
        <p:blipFill>
          <a:blip r:embed="rId3">
            <a:alphaModFix/>
          </a:blip>
          <a:stretch>
            <a:fillRect/>
          </a:stretch>
        </p:blipFill>
        <p:spPr>
          <a:xfrm>
            <a:off x="152400" y="2006250"/>
            <a:ext cx="8839201" cy="2059873"/>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16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Extending Blade</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16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Extending Blade</a:t>
            </a:r>
            <a:endParaRPr/>
          </a:p>
        </p:txBody>
      </p:sp>
      <p:sp>
        <p:nvSpPr>
          <p:cNvPr id="992" name="Google Shape;992;p16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Blade Facade juga bisa kita gunakan untuk menambahkan custom directive</a:t>
            </a:r>
            <a:endParaRPr/>
          </a:p>
          <a:p>
            <a:pPr indent="-311150" lvl="0" marL="457200" rtl="0" algn="l">
              <a:spcBef>
                <a:spcPts val="0"/>
              </a:spcBef>
              <a:spcAft>
                <a:spcPts val="0"/>
              </a:spcAft>
              <a:buSzPts val="1300"/>
              <a:buChar char="●"/>
            </a:pPr>
            <a:r>
              <a:rPr lang="id"/>
              <a:t>Sehingga kita bisa membuat directive sendiri, dan bisa digunakan di Blade Template menggunakan method Blade::directive(nama, function)</a:t>
            </a:r>
            <a:endParaRPr/>
          </a:p>
          <a:p>
            <a:pPr indent="-311150" lvl="0" marL="457200" rtl="0" algn="l">
              <a:spcBef>
                <a:spcPts val="0"/>
              </a:spcBef>
              <a:spcAft>
                <a:spcPts val="0"/>
              </a:spcAft>
              <a:buSzPts val="1300"/>
              <a:buChar char="●"/>
            </a:pPr>
            <a:r>
              <a:rPr lang="id"/>
              <a:t>Agar aman, kita perlu meregistrasi directive di Service Provider</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6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Extending Blade</a:t>
            </a:r>
            <a:endParaRPr/>
          </a:p>
        </p:txBody>
      </p:sp>
      <p:pic>
        <p:nvPicPr>
          <p:cNvPr id="998" name="Google Shape;998;p168"/>
          <p:cNvPicPr preferRelativeResize="0"/>
          <p:nvPr/>
        </p:nvPicPr>
        <p:blipFill>
          <a:blip r:embed="rId3">
            <a:alphaModFix/>
          </a:blip>
          <a:stretch>
            <a:fillRect/>
          </a:stretch>
        </p:blipFill>
        <p:spPr>
          <a:xfrm>
            <a:off x="152400" y="2006250"/>
            <a:ext cx="7807311" cy="298485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16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Layout Extending Blade</a:t>
            </a:r>
            <a:endParaRPr/>
          </a:p>
        </p:txBody>
      </p:sp>
      <p:pic>
        <p:nvPicPr>
          <p:cNvPr id="1004" name="Google Shape;1004;p169"/>
          <p:cNvPicPr preferRelativeResize="0"/>
          <p:nvPr/>
        </p:nvPicPr>
        <p:blipFill>
          <a:blip r:embed="rId3">
            <a:alphaModFix/>
          </a:blip>
          <a:stretch>
            <a:fillRect/>
          </a:stretch>
        </p:blipFill>
        <p:spPr>
          <a:xfrm>
            <a:off x="152400" y="2006250"/>
            <a:ext cx="8437941" cy="2984850"/>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7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Extending Blade</a:t>
            </a:r>
            <a:endParaRPr/>
          </a:p>
        </p:txBody>
      </p:sp>
      <p:pic>
        <p:nvPicPr>
          <p:cNvPr id="1010" name="Google Shape;1010;p170"/>
          <p:cNvPicPr preferRelativeResize="0"/>
          <p:nvPr/>
        </p:nvPicPr>
        <p:blipFill>
          <a:blip r:embed="rId3">
            <a:alphaModFix/>
          </a:blip>
          <a:stretch>
            <a:fillRect/>
          </a:stretch>
        </p:blipFill>
        <p:spPr>
          <a:xfrm>
            <a:off x="152400" y="2006250"/>
            <a:ext cx="8839200" cy="2064895"/>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17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Custom Echo Handler</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17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Custom Echo Handler</a:t>
            </a:r>
            <a:endParaRPr/>
          </a:p>
        </p:txBody>
      </p:sp>
      <p:sp>
        <p:nvSpPr>
          <p:cNvPr id="1021" name="Google Shape;1021;p17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menggunakan {{ $variable }}, secara otomatis Blade Template akan mengkonversi menjadi echo (</a:t>
            </a:r>
            <a:r>
              <a:rPr lang="id"/>
              <a:t>$variable</a:t>
            </a:r>
            <a:r>
              <a:rPr lang="id"/>
              <a:t>)--&gt;__toString()</a:t>
            </a:r>
            <a:endParaRPr/>
          </a:p>
          <a:p>
            <a:pPr indent="-311150" lvl="0" marL="457200" rtl="0" algn="l">
              <a:spcBef>
                <a:spcPts val="0"/>
              </a:spcBef>
              <a:spcAft>
                <a:spcPts val="0"/>
              </a:spcAft>
              <a:buSzPts val="1300"/>
              <a:buChar char="●"/>
            </a:pPr>
            <a:r>
              <a:rPr lang="id"/>
              <a:t>Pada kasus tertentu, mungkin kita ingin mengubah nya, misal ketika datanya berubah class tertentu, kita ingin mengubah hasil String nya</a:t>
            </a:r>
            <a:endParaRPr/>
          </a:p>
          <a:p>
            <a:pPr indent="-311150" lvl="0" marL="457200" rtl="0" algn="l">
              <a:spcBef>
                <a:spcPts val="0"/>
              </a:spcBef>
              <a:spcAft>
                <a:spcPts val="0"/>
              </a:spcAft>
              <a:buSzPts val="1300"/>
              <a:buChar char="●"/>
            </a:pPr>
            <a:r>
              <a:rPr lang="id"/>
              <a:t>Kita bisa menggunakan Facade Blade untuk mengubahnya, dengan cara menggunakan method Blade::stringable(class, function)</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7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Class Model</a:t>
            </a:r>
            <a:endParaRPr/>
          </a:p>
        </p:txBody>
      </p:sp>
      <p:pic>
        <p:nvPicPr>
          <p:cNvPr id="1027" name="Google Shape;1027;p173"/>
          <p:cNvPicPr preferRelativeResize="0"/>
          <p:nvPr/>
        </p:nvPicPr>
        <p:blipFill>
          <a:blip r:embed="rId3">
            <a:alphaModFix/>
          </a:blip>
          <a:stretch>
            <a:fillRect/>
          </a:stretch>
        </p:blipFill>
        <p:spPr>
          <a:xfrm>
            <a:off x="152400" y="2006250"/>
            <a:ext cx="8839200" cy="280267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Rendering View</a:t>
            </a:r>
            <a:endParaRPr/>
          </a:p>
        </p:txBody>
      </p:sp>
      <p:pic>
        <p:nvPicPr>
          <p:cNvPr id="247" name="Google Shape;247;p39"/>
          <p:cNvPicPr preferRelativeResize="0"/>
          <p:nvPr/>
        </p:nvPicPr>
        <p:blipFill>
          <a:blip r:embed="rId3">
            <a:alphaModFix/>
          </a:blip>
          <a:stretch>
            <a:fillRect/>
          </a:stretch>
        </p:blipFill>
        <p:spPr>
          <a:xfrm>
            <a:off x="152400" y="2006250"/>
            <a:ext cx="8839202" cy="1494952"/>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7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Custom Echo Handler</a:t>
            </a:r>
            <a:endParaRPr/>
          </a:p>
        </p:txBody>
      </p:sp>
      <p:pic>
        <p:nvPicPr>
          <p:cNvPr id="1033" name="Google Shape;1033;p174"/>
          <p:cNvPicPr preferRelativeResize="0"/>
          <p:nvPr/>
        </p:nvPicPr>
        <p:blipFill>
          <a:blip r:embed="rId3">
            <a:alphaModFix/>
          </a:blip>
          <a:stretch>
            <a:fillRect/>
          </a:stretch>
        </p:blipFill>
        <p:spPr>
          <a:xfrm>
            <a:off x="152400" y="2006250"/>
            <a:ext cx="8227902" cy="2984850"/>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17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Layout</a:t>
            </a:r>
            <a:endParaRPr/>
          </a:p>
        </p:txBody>
      </p:sp>
      <p:pic>
        <p:nvPicPr>
          <p:cNvPr id="1039" name="Google Shape;1039;p175"/>
          <p:cNvPicPr preferRelativeResize="0"/>
          <p:nvPr/>
        </p:nvPicPr>
        <p:blipFill>
          <a:blip r:embed="rId3">
            <a:alphaModFix/>
          </a:blip>
          <a:stretch>
            <a:fillRect/>
          </a:stretch>
        </p:blipFill>
        <p:spPr>
          <a:xfrm>
            <a:off x="152400" y="2006250"/>
            <a:ext cx="8839201" cy="2925868"/>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7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Custom Echo Handler</a:t>
            </a:r>
            <a:endParaRPr/>
          </a:p>
        </p:txBody>
      </p:sp>
      <p:pic>
        <p:nvPicPr>
          <p:cNvPr id="1045" name="Google Shape;1045;p176"/>
          <p:cNvPicPr preferRelativeResize="0"/>
          <p:nvPr/>
        </p:nvPicPr>
        <p:blipFill>
          <a:blip r:embed="rId3">
            <a:alphaModFix/>
          </a:blip>
          <a:stretch>
            <a:fillRect/>
          </a:stretch>
        </p:blipFill>
        <p:spPr>
          <a:xfrm>
            <a:off x="152400" y="2006250"/>
            <a:ext cx="8839204" cy="2946401"/>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17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Optimize Template</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17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Optimizing Template</a:t>
            </a:r>
            <a:endParaRPr/>
          </a:p>
        </p:txBody>
      </p:sp>
      <p:sp>
        <p:nvSpPr>
          <p:cNvPr id="1056" name="Google Shape;1056;p17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Blade Template di compile menjadi kode PHP ketika ketika ada request, Laravel akan mengecek apakah hasil compile Blade Template ada atau tidak, jika ada maka akan menggunakannya, jika tidak ada maka akan coba melakukan compile. </a:t>
            </a:r>
            <a:endParaRPr/>
          </a:p>
          <a:p>
            <a:pPr indent="-311150" lvl="0" marL="457200" rtl="0" algn="l">
              <a:spcBef>
                <a:spcPts val="0"/>
              </a:spcBef>
              <a:spcAft>
                <a:spcPts val="0"/>
              </a:spcAft>
              <a:buSzPts val="1300"/>
              <a:buChar char="●"/>
            </a:pPr>
            <a:r>
              <a:rPr lang="id"/>
              <a:t>Termasuk Laravel juga akan mendeteksi ketika ada perubahan Blade Template.</a:t>
            </a:r>
            <a:endParaRPr/>
          </a:p>
          <a:p>
            <a:pPr indent="-311150" lvl="0" marL="457200" rtl="0" algn="l">
              <a:spcBef>
                <a:spcPts val="0"/>
              </a:spcBef>
              <a:spcAft>
                <a:spcPts val="0"/>
              </a:spcAft>
              <a:buSzPts val="1300"/>
              <a:buChar char="●"/>
            </a:pPr>
            <a:r>
              <a:rPr lang="id"/>
              <a:t>Kompilasi ketika request masuk akan ada efek buruknya, yaitu performanya jadi lambat karena harus melakukan kompilasi. Oleh karena itu ketika nanti menjalankan aplikasi Laravel di production, ada baiknya melakukan proses kompilasi seluruh blade template terlebih dahulu, agar tidak perlu melakukan kompilasi lagi ketika request masuk</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17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Compiling Template</a:t>
            </a:r>
            <a:endParaRPr/>
          </a:p>
        </p:txBody>
      </p:sp>
      <p:sp>
        <p:nvSpPr>
          <p:cNvPr id="1062" name="Google Shape;1062;p17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melakukan compile view atau blade template, kita bisa gunakan perintah :</a:t>
            </a:r>
            <a:br>
              <a:rPr lang="id"/>
            </a:br>
            <a:r>
              <a:rPr lang="id"/>
              <a:t>php artisan view:cache</a:t>
            </a:r>
            <a:endParaRPr/>
          </a:p>
          <a:p>
            <a:pPr indent="-311150" lvl="0" marL="457200" rtl="0" algn="l">
              <a:spcBef>
                <a:spcPts val="0"/>
              </a:spcBef>
              <a:spcAft>
                <a:spcPts val="0"/>
              </a:spcAft>
              <a:buSzPts val="1300"/>
              <a:buChar char="●"/>
            </a:pPr>
            <a:r>
              <a:rPr lang="id"/>
              <a:t>Semua hasil compile view akan disimpan di folder storage/framework/views</a:t>
            </a:r>
            <a:endParaRPr/>
          </a:p>
          <a:p>
            <a:pPr indent="-311150" lvl="0" marL="457200" rtl="0" algn="l">
              <a:spcBef>
                <a:spcPts val="0"/>
              </a:spcBef>
              <a:spcAft>
                <a:spcPts val="0"/>
              </a:spcAft>
              <a:buSzPts val="1300"/>
              <a:buChar char="●"/>
            </a:pPr>
            <a:r>
              <a:rPr lang="id"/>
              <a:t>Jika kita ingin menghapus seluruh hasil compile, kita bisa gunakan perintah </a:t>
            </a:r>
            <a:br>
              <a:rPr lang="id"/>
            </a:br>
            <a:r>
              <a:rPr lang="id"/>
              <a:t>php artisan view:clear</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8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18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Materi Selanjutnya</a:t>
            </a:r>
            <a:endParaRPr/>
          </a:p>
        </p:txBody>
      </p:sp>
      <p:sp>
        <p:nvSpPr>
          <p:cNvPr id="1073" name="Google Shape;1073;p18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Component</a:t>
            </a:r>
            <a:endParaRPr/>
          </a:p>
          <a:p>
            <a:pPr indent="-311150" lvl="0" marL="457200" rtl="0" algn="l">
              <a:spcBef>
                <a:spcPts val="0"/>
              </a:spcBef>
              <a:spcAft>
                <a:spcPts val="0"/>
              </a:spcAft>
              <a:buSzPts val="1300"/>
              <a:buChar char="●"/>
            </a:pPr>
            <a:r>
              <a:rPr lang="id"/>
              <a:t>Laravel Database / Eloquent</a:t>
            </a:r>
            <a:endParaRPr/>
          </a:p>
          <a:p>
            <a:pPr indent="-311150" lvl="0" marL="457200" rtl="0" algn="l">
              <a:spcBef>
                <a:spcPts val="0"/>
              </a:spcBef>
              <a:spcAft>
                <a:spcPts val="0"/>
              </a:spcAft>
              <a:buSzPts val="1300"/>
              <a:buChar char="●"/>
            </a:pPr>
            <a:r>
              <a:rPr lang="id"/>
              <a:t>Laravel Validation</a:t>
            </a:r>
            <a:endParaRPr/>
          </a:p>
          <a:p>
            <a:pPr indent="-311150" lvl="0" marL="457200" rtl="0" algn="l">
              <a:spcBef>
                <a:spcPts val="0"/>
              </a:spcBef>
              <a:spcAft>
                <a:spcPts val="0"/>
              </a:spcAft>
              <a:buSzPts val="1300"/>
              <a:buChar char="●"/>
            </a:pPr>
            <a:r>
              <a:rPr lang="id"/>
              <a:t>Laravel Command</a:t>
            </a:r>
            <a:endParaRPr/>
          </a:p>
          <a:p>
            <a:pPr indent="-311150" lvl="0" marL="457200" rtl="0" algn="l">
              <a:spcBef>
                <a:spcPts val="0"/>
              </a:spcBef>
              <a:spcAft>
                <a:spcPts val="0"/>
              </a:spcAft>
              <a:buSzPts val="1300"/>
              <a:buChar char="●"/>
            </a:pPr>
            <a:r>
              <a:rPr lang="id"/>
              <a:t>Laravel HTTP Client</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Test Rendering View</a:t>
            </a:r>
            <a:endParaRPr/>
          </a:p>
        </p:txBody>
      </p:sp>
      <p:pic>
        <p:nvPicPr>
          <p:cNvPr id="253" name="Google Shape;253;p40"/>
          <p:cNvPicPr preferRelativeResize="0"/>
          <p:nvPr/>
        </p:nvPicPr>
        <p:blipFill>
          <a:blip r:embed="rId3">
            <a:alphaModFix/>
          </a:blip>
          <a:stretch>
            <a:fillRect/>
          </a:stretch>
        </p:blipFill>
        <p:spPr>
          <a:xfrm>
            <a:off x="152400" y="2006250"/>
            <a:ext cx="8839200" cy="243998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Nested View Directory</a:t>
            </a:r>
            <a:endParaRPr/>
          </a:p>
        </p:txBody>
      </p:sp>
      <p:sp>
        <p:nvSpPr>
          <p:cNvPr id="259" name="Google Shape;259;p4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View juga bisa disimpan di dalam directory lagi di dalam directory views</a:t>
            </a:r>
            <a:endParaRPr/>
          </a:p>
          <a:p>
            <a:pPr indent="-311150" lvl="0" marL="457200" rtl="0" algn="l">
              <a:spcBef>
                <a:spcPts val="0"/>
              </a:spcBef>
              <a:spcAft>
                <a:spcPts val="0"/>
              </a:spcAft>
              <a:buSzPts val="1300"/>
              <a:buChar char="●"/>
            </a:pPr>
            <a:r>
              <a:rPr lang="id"/>
              <a:t>Hal ini baik ketika kita sudah banyak membuat views, dan ingin melakukan management file views</a:t>
            </a:r>
            <a:endParaRPr/>
          </a:p>
          <a:p>
            <a:pPr indent="-311150" lvl="0" marL="457200" rtl="0" algn="l">
              <a:spcBef>
                <a:spcPts val="0"/>
              </a:spcBef>
              <a:spcAft>
                <a:spcPts val="0"/>
              </a:spcAft>
              <a:buSzPts val="1300"/>
              <a:buChar char="●"/>
            </a:pPr>
            <a:r>
              <a:rPr lang="id"/>
              <a:t>Namun ketika kita ingin mengambil views nya, kita perlu ganti menjadi titik, tidak menggunakan / (slash)</a:t>
            </a:r>
            <a:endParaRPr/>
          </a:p>
          <a:p>
            <a:pPr indent="-311150" lvl="0" marL="457200" rtl="0" algn="l">
              <a:spcBef>
                <a:spcPts val="0"/>
              </a:spcBef>
              <a:spcAft>
                <a:spcPts val="0"/>
              </a:spcAft>
              <a:buSzPts val="1300"/>
              <a:buChar char="●"/>
            </a:pPr>
            <a:r>
              <a:rPr lang="id"/>
              <a:t>Misal jika kita buat views di folder admin/profile.blade.php, maka untuk mengaksesnya kita gunakan admin.profile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View</a:t>
            </a:r>
            <a:endParaRPr/>
          </a:p>
        </p:txBody>
      </p:sp>
      <p:pic>
        <p:nvPicPr>
          <p:cNvPr id="265" name="Google Shape;265;p42"/>
          <p:cNvPicPr preferRelativeResize="0"/>
          <p:nvPr/>
        </p:nvPicPr>
        <p:blipFill>
          <a:blip r:embed="rId3">
            <a:alphaModFix/>
          </a:blip>
          <a:stretch>
            <a:fillRect/>
          </a:stretch>
        </p:blipFill>
        <p:spPr>
          <a:xfrm>
            <a:off x="152400" y="2006250"/>
            <a:ext cx="8839200" cy="27622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 View</a:t>
            </a:r>
            <a:endParaRPr/>
          </a:p>
        </p:txBody>
      </p:sp>
      <p:pic>
        <p:nvPicPr>
          <p:cNvPr id="271" name="Google Shape;271;p43"/>
          <p:cNvPicPr preferRelativeResize="0"/>
          <p:nvPr/>
        </p:nvPicPr>
        <p:blipFill>
          <a:blip r:embed="rId3">
            <a:alphaModFix/>
          </a:blip>
          <a:stretch>
            <a:fillRect/>
          </a:stretch>
        </p:blipFill>
        <p:spPr>
          <a:xfrm>
            <a:off x="152400" y="3354249"/>
            <a:ext cx="7385375" cy="1683425"/>
          </a:xfrm>
          <a:prstGeom prst="rect">
            <a:avLst/>
          </a:prstGeom>
          <a:noFill/>
          <a:ln>
            <a:noFill/>
          </a:ln>
        </p:spPr>
      </p:pic>
      <p:pic>
        <p:nvPicPr>
          <p:cNvPr id="272" name="Google Shape;272;p43"/>
          <p:cNvPicPr preferRelativeResize="0"/>
          <p:nvPr/>
        </p:nvPicPr>
        <p:blipFill>
          <a:blip r:embed="rId4">
            <a:alphaModFix/>
          </a:blip>
          <a:stretch>
            <a:fillRect/>
          </a:stretch>
        </p:blipFill>
        <p:spPr>
          <a:xfrm>
            <a:off x="152400" y="1829513"/>
            <a:ext cx="8265751" cy="148446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6"/>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170" name="Google Shape;170;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71" name="Google Shape;171;p26"/>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11+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Test View Tanpa Routing</a:t>
            </a:r>
            <a:endParaRPr/>
          </a:p>
        </p:txBody>
      </p:sp>
      <p:sp>
        <p:nvSpPr>
          <p:cNvPr id="278" name="Google Shape;278;p4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kita juga ingin membuat View tanpa routing, misal untuk mengirim email misalnya</a:t>
            </a:r>
            <a:endParaRPr/>
          </a:p>
          <a:p>
            <a:pPr indent="-311150" lvl="0" marL="457200" rtl="0" algn="l">
              <a:spcBef>
                <a:spcPts val="0"/>
              </a:spcBef>
              <a:spcAft>
                <a:spcPts val="0"/>
              </a:spcAft>
              <a:buSzPts val="1300"/>
              <a:buChar char="●"/>
            </a:pPr>
            <a:r>
              <a:rPr lang="id"/>
              <a:t>Pada kasus ini, kita bisa melakukan test view secara langsung, tanpa harus membuat Route terlebih dahulu</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View Tanpa Route</a:t>
            </a:r>
            <a:endParaRPr/>
          </a:p>
        </p:txBody>
      </p:sp>
      <p:pic>
        <p:nvPicPr>
          <p:cNvPr id="284" name="Google Shape;284;p45"/>
          <p:cNvPicPr preferRelativeResize="0"/>
          <p:nvPr/>
        </p:nvPicPr>
        <p:blipFill>
          <a:blip r:embed="rId3">
            <a:alphaModFix/>
          </a:blip>
          <a:stretch>
            <a:fillRect/>
          </a:stretch>
        </p:blipFill>
        <p:spPr>
          <a:xfrm>
            <a:off x="152400" y="2006250"/>
            <a:ext cx="8839201" cy="161211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Comment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Comment</a:t>
            </a:r>
            <a:endParaRPr/>
          </a:p>
        </p:txBody>
      </p:sp>
      <p:sp>
        <p:nvSpPr>
          <p:cNvPr id="295" name="Google Shape;295;p4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Blade Template juga mendukung komentar, dengan menggunakan {{-- isi komentar --}}</a:t>
            </a:r>
            <a:endParaRPr/>
          </a:p>
          <a:p>
            <a:pPr indent="-311150" lvl="0" marL="457200" rtl="0" algn="l">
              <a:spcBef>
                <a:spcPts val="0"/>
              </a:spcBef>
              <a:spcAft>
                <a:spcPts val="0"/>
              </a:spcAft>
              <a:buSzPts val="1300"/>
              <a:buChar char="●"/>
            </a:pPr>
            <a:r>
              <a:rPr lang="id"/>
              <a:t>Isi komentar secara otomatis tidak akan dieksekusi, dan tidak akan ditampilkan juga di hasil HTML nya</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Comment</a:t>
            </a:r>
            <a:endParaRPr/>
          </a:p>
        </p:txBody>
      </p:sp>
      <p:pic>
        <p:nvPicPr>
          <p:cNvPr id="301" name="Google Shape;301;p48"/>
          <p:cNvPicPr preferRelativeResize="0"/>
          <p:nvPr/>
        </p:nvPicPr>
        <p:blipFill>
          <a:blip r:embed="rId3">
            <a:alphaModFix/>
          </a:blip>
          <a:stretch>
            <a:fillRect/>
          </a:stretch>
        </p:blipFill>
        <p:spPr>
          <a:xfrm>
            <a:off x="152400" y="2006250"/>
            <a:ext cx="8839201" cy="257512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Unit Test Comment</a:t>
            </a:r>
            <a:endParaRPr/>
          </a:p>
        </p:txBody>
      </p:sp>
      <p:pic>
        <p:nvPicPr>
          <p:cNvPr id="307" name="Google Shape;307;p49"/>
          <p:cNvPicPr preferRelativeResize="0"/>
          <p:nvPr/>
        </p:nvPicPr>
        <p:blipFill>
          <a:blip r:embed="rId3">
            <a:alphaModFix/>
          </a:blip>
          <a:stretch>
            <a:fillRect/>
          </a:stretch>
        </p:blipFill>
        <p:spPr>
          <a:xfrm>
            <a:off x="152400" y="2006250"/>
            <a:ext cx="8839200" cy="212603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HTML Encoding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HTML Encoding</a:t>
            </a:r>
            <a:endParaRPr/>
          </a:p>
        </p:txBody>
      </p:sp>
      <p:sp>
        <p:nvSpPr>
          <p:cNvPr id="318" name="Google Shape;318;p5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saat kita menampilkan data di Blade Template menggunakan {{}}, secara otomatis Blade akan memanggil function htmlspecialchars(data) untuk memastikan data aman dari tag HTML yang bisa menyebabkan XSS Attack (Cross Site Scripting)</a:t>
            </a:r>
            <a:endParaRPr/>
          </a:p>
          <a:p>
            <a:pPr indent="-311150" lvl="0" marL="457200" rtl="0" algn="l">
              <a:spcBef>
                <a:spcPts val="0"/>
              </a:spcBef>
              <a:spcAft>
                <a:spcPts val="0"/>
              </a:spcAft>
              <a:buSzPts val="1300"/>
              <a:buChar char="●"/>
            </a:pPr>
            <a:r>
              <a:rPr lang="id"/>
              <a:t>Namun jika kita ingin menampilkan tanpa di escape, maka kita bisa menggunakan {!! $variable !!}</a:t>
            </a:r>
            <a:endParaRPr/>
          </a:p>
          <a:p>
            <a:pPr indent="-311150" lvl="0" marL="457200" rtl="0" algn="l">
              <a:spcBef>
                <a:spcPts val="0"/>
              </a:spcBef>
              <a:spcAft>
                <a:spcPts val="0"/>
              </a:spcAft>
              <a:buSzPts val="1300"/>
              <a:buChar char="●"/>
            </a:pPr>
            <a:r>
              <a:rPr lang="id"/>
              <a:t>Namun harap hati-hati, karena jika tidak hati-hati, kita bisa terkena serangan XSS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HTML Encoding</a:t>
            </a:r>
            <a:endParaRPr/>
          </a:p>
        </p:txBody>
      </p:sp>
      <p:pic>
        <p:nvPicPr>
          <p:cNvPr id="324" name="Google Shape;324;p52"/>
          <p:cNvPicPr preferRelativeResize="0"/>
          <p:nvPr/>
        </p:nvPicPr>
        <p:blipFill>
          <a:blip r:embed="rId3">
            <a:alphaModFix/>
          </a:blip>
          <a:stretch>
            <a:fillRect/>
          </a:stretch>
        </p:blipFill>
        <p:spPr>
          <a:xfrm>
            <a:off x="152400" y="2006250"/>
            <a:ext cx="8839199" cy="296872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Routing</a:t>
            </a:r>
            <a:endParaRPr/>
          </a:p>
        </p:txBody>
      </p:sp>
      <p:pic>
        <p:nvPicPr>
          <p:cNvPr id="330" name="Google Shape;330;p53"/>
          <p:cNvPicPr preferRelativeResize="0"/>
          <p:nvPr/>
        </p:nvPicPr>
        <p:blipFill>
          <a:blip r:embed="rId3">
            <a:alphaModFix/>
          </a:blip>
          <a:stretch>
            <a:fillRect/>
          </a:stretch>
        </p:blipFill>
        <p:spPr>
          <a:xfrm>
            <a:off x="152400" y="2006250"/>
            <a:ext cx="8839199" cy="158480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77" name="Google Shape;177;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Hasil HTML Encoding</a:t>
            </a:r>
            <a:endParaRPr/>
          </a:p>
        </p:txBody>
      </p:sp>
      <p:pic>
        <p:nvPicPr>
          <p:cNvPr id="336" name="Google Shape;336;p54"/>
          <p:cNvPicPr preferRelativeResize="0"/>
          <p:nvPr/>
        </p:nvPicPr>
        <p:blipFill>
          <a:blip r:embed="rId3">
            <a:alphaModFix/>
          </a:blip>
          <a:stretch>
            <a:fillRect/>
          </a:stretch>
        </p:blipFill>
        <p:spPr>
          <a:xfrm>
            <a:off x="152400" y="2006250"/>
            <a:ext cx="5781675" cy="15335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Disabled Blade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Disabled Blade</a:t>
            </a:r>
            <a:endParaRPr/>
          </a:p>
        </p:txBody>
      </p:sp>
      <p:sp>
        <p:nvSpPr>
          <p:cNvPr id="347" name="Google Shape;347;p5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Blade menggunakan tanda kurung kurawal untuk menampilkan variable</a:t>
            </a:r>
            <a:endParaRPr/>
          </a:p>
          <a:p>
            <a:pPr indent="-311150" lvl="0" marL="457200" rtl="0" algn="l">
              <a:spcBef>
                <a:spcPts val="0"/>
              </a:spcBef>
              <a:spcAft>
                <a:spcPts val="0"/>
              </a:spcAft>
              <a:buSzPts val="1300"/>
              <a:buChar char="●"/>
            </a:pPr>
            <a:r>
              <a:rPr lang="id"/>
              <a:t>Saat kita membuat web, kadang kita ingin menampilkan tulisan seperti perintah-perintah yang ada di Blade</a:t>
            </a:r>
            <a:endParaRPr/>
          </a:p>
          <a:p>
            <a:pPr indent="-311150" lvl="0" marL="457200" rtl="0" algn="l">
              <a:spcBef>
                <a:spcPts val="0"/>
              </a:spcBef>
              <a:spcAft>
                <a:spcPts val="0"/>
              </a:spcAft>
              <a:buSzPts val="1300"/>
              <a:buChar char="●"/>
            </a:pPr>
            <a:r>
              <a:rPr lang="id"/>
              <a:t>Hal ini akan menimbulkan perintah-perintah tersebut akan dieksekusi oleh Blade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Tanda @</a:t>
            </a:r>
            <a:endParaRPr/>
          </a:p>
        </p:txBody>
      </p:sp>
      <p:sp>
        <p:nvSpPr>
          <p:cNvPr id="353" name="Google Shape;353;p5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Pada bagian yang kita ingin Blade Template tidak dieksekusi, kita bisa menambahkan @ diawal perintah Blade Template nya</a:t>
            </a:r>
            <a:endParaRPr/>
          </a:p>
          <a:p>
            <a:pPr indent="-311150" lvl="0" marL="457200" rtl="0" algn="l">
              <a:spcBef>
                <a:spcPts val="0"/>
              </a:spcBef>
              <a:spcAft>
                <a:spcPts val="0"/>
              </a:spcAft>
              <a:buSzPts val="1300"/>
              <a:buChar char="●"/>
            </a:pPr>
            <a:r>
              <a:rPr lang="id"/>
              <a:t>Misalnya @{{ $eko }}, maka akan ditampilkan apa adanya tanpa @</a:t>
            </a:r>
            <a:endParaRPr/>
          </a:p>
          <a:p>
            <a:pPr indent="-311150" lvl="0" marL="457200" rtl="0" algn="l">
              <a:spcBef>
                <a:spcPts val="0"/>
              </a:spcBef>
              <a:spcAft>
                <a:spcPts val="0"/>
              </a:spcAft>
              <a:buSzPts val="1300"/>
              <a:buChar char="●"/>
            </a:pPr>
            <a:r>
              <a:rPr lang="id"/>
              <a:t>Misalnya @@if, maka hasilnya akan ditampilkan apa adanya tanpa @ pertama</a:t>
            </a:r>
            <a:endParaRPr/>
          </a:p>
          <a:p>
            <a:pPr indent="-311150" lvl="0" marL="457200" rtl="0" algn="l">
              <a:spcBef>
                <a:spcPts val="0"/>
              </a:spcBef>
              <a:spcAft>
                <a:spcPts val="0"/>
              </a:spcAft>
              <a:buSzPts val="1300"/>
              <a:buChar char="●"/>
            </a:pPr>
            <a:r>
              <a:rPr lang="id"/>
              <a:t>Namun jika misal terdapat banyak baris yang kita harapkan tidak menggunakan Blade Template, kita bisa menggunakan perintah @verbatim dan diakhiri dengan @endverbatim</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Disabled Blade</a:t>
            </a:r>
            <a:endParaRPr/>
          </a:p>
        </p:txBody>
      </p:sp>
      <p:pic>
        <p:nvPicPr>
          <p:cNvPr id="359" name="Google Shape;359;p58"/>
          <p:cNvPicPr preferRelativeResize="0"/>
          <p:nvPr/>
        </p:nvPicPr>
        <p:blipFill>
          <a:blip r:embed="rId3">
            <a:alphaModFix/>
          </a:blip>
          <a:stretch>
            <a:fillRect/>
          </a:stretch>
        </p:blipFill>
        <p:spPr>
          <a:xfrm>
            <a:off x="152400" y="2006250"/>
            <a:ext cx="6992137" cy="298485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Disabled Blade</a:t>
            </a:r>
            <a:endParaRPr/>
          </a:p>
        </p:txBody>
      </p:sp>
      <p:pic>
        <p:nvPicPr>
          <p:cNvPr id="365" name="Google Shape;365;p59"/>
          <p:cNvPicPr preferRelativeResize="0"/>
          <p:nvPr/>
        </p:nvPicPr>
        <p:blipFill>
          <a:blip r:embed="rId3">
            <a:alphaModFix/>
          </a:blip>
          <a:stretch>
            <a:fillRect/>
          </a:stretch>
        </p:blipFill>
        <p:spPr>
          <a:xfrm>
            <a:off x="152400" y="2006250"/>
            <a:ext cx="8839197" cy="191443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6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If Statement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6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If Statement</a:t>
            </a:r>
            <a:endParaRPr/>
          </a:p>
        </p:txBody>
      </p:sp>
      <p:sp>
        <p:nvSpPr>
          <p:cNvPr id="376" name="Google Shape;376;p6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Blade Template mendukung percabangan if menggunakan perintah/directive @if, @elseif, @else dan @endif</a:t>
            </a:r>
            <a:endParaRPr/>
          </a:p>
          <a:p>
            <a:pPr indent="-311150" lvl="0" marL="457200" rtl="0" algn="l">
              <a:spcBef>
                <a:spcPts val="0"/>
              </a:spcBef>
              <a:spcAft>
                <a:spcPts val="0"/>
              </a:spcAft>
              <a:buSzPts val="1300"/>
              <a:buChar char="●"/>
            </a:pPr>
            <a:r>
              <a:rPr lang="id"/>
              <a:t>Perintah ini hampir mirip dengan kode PHP</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If Statement</a:t>
            </a:r>
            <a:endParaRPr/>
          </a:p>
        </p:txBody>
      </p:sp>
      <p:pic>
        <p:nvPicPr>
          <p:cNvPr id="382" name="Google Shape;382;p62"/>
          <p:cNvPicPr preferRelativeResize="0"/>
          <p:nvPr/>
        </p:nvPicPr>
        <p:blipFill>
          <a:blip r:embed="rId3">
            <a:alphaModFix/>
          </a:blip>
          <a:stretch>
            <a:fillRect/>
          </a:stretch>
        </p:blipFill>
        <p:spPr>
          <a:xfrm>
            <a:off x="152400" y="2006250"/>
            <a:ext cx="6818687" cy="298485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6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If Statement</a:t>
            </a:r>
            <a:endParaRPr/>
          </a:p>
        </p:txBody>
      </p:sp>
      <p:pic>
        <p:nvPicPr>
          <p:cNvPr id="388" name="Google Shape;388;p63"/>
          <p:cNvPicPr preferRelativeResize="0"/>
          <p:nvPr/>
        </p:nvPicPr>
        <p:blipFill>
          <a:blip r:embed="rId3">
            <a:alphaModFix/>
          </a:blip>
          <a:stretch>
            <a:fillRect/>
          </a:stretch>
        </p:blipFill>
        <p:spPr>
          <a:xfrm>
            <a:off x="152400" y="2006250"/>
            <a:ext cx="8522400" cy="2984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Sebelum Belajar</a:t>
            </a:r>
            <a:endParaRPr/>
          </a:p>
        </p:txBody>
      </p:sp>
      <p:sp>
        <p:nvSpPr>
          <p:cNvPr id="183" name="Google Shape;183;p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Dasar</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6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Unless</a:t>
            </a:r>
            <a:r>
              <a:rPr lang="id"/>
              <a:t> Statement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Unless Statement</a:t>
            </a:r>
            <a:endParaRPr/>
          </a:p>
        </p:txBody>
      </p:sp>
      <p:sp>
        <p:nvSpPr>
          <p:cNvPr id="399" name="Google Shape;399;p6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Blade Template mendukung directive @unless dan @endunless</a:t>
            </a:r>
            <a:endParaRPr/>
          </a:p>
          <a:p>
            <a:pPr indent="-311150" lvl="0" marL="457200" rtl="0" algn="l">
              <a:spcBef>
                <a:spcPts val="0"/>
              </a:spcBef>
              <a:spcAft>
                <a:spcPts val="0"/>
              </a:spcAft>
              <a:buSzPts val="1300"/>
              <a:buChar char="●"/>
            </a:pPr>
            <a:r>
              <a:rPr lang="id"/>
              <a:t>Directive ini digunakan kebalikan dari if statement, dimana jika nilainya false, maka isi body akan eksekusi</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Unless</a:t>
            </a:r>
            <a:endParaRPr/>
          </a:p>
        </p:txBody>
      </p:sp>
      <p:pic>
        <p:nvPicPr>
          <p:cNvPr id="405" name="Google Shape;405;p66"/>
          <p:cNvPicPr preferRelativeResize="0"/>
          <p:nvPr/>
        </p:nvPicPr>
        <p:blipFill>
          <a:blip r:embed="rId3">
            <a:alphaModFix/>
          </a:blip>
          <a:stretch>
            <a:fillRect/>
          </a:stretch>
        </p:blipFill>
        <p:spPr>
          <a:xfrm>
            <a:off x="152400" y="2006250"/>
            <a:ext cx="8839200" cy="25923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Unless</a:t>
            </a:r>
            <a:endParaRPr/>
          </a:p>
        </p:txBody>
      </p:sp>
      <p:pic>
        <p:nvPicPr>
          <p:cNvPr id="411" name="Google Shape;411;p67"/>
          <p:cNvPicPr preferRelativeResize="0"/>
          <p:nvPr/>
        </p:nvPicPr>
        <p:blipFill>
          <a:blip r:embed="rId3">
            <a:alphaModFix/>
          </a:blip>
          <a:stretch>
            <a:fillRect/>
          </a:stretch>
        </p:blipFill>
        <p:spPr>
          <a:xfrm>
            <a:off x="152400" y="2006250"/>
            <a:ext cx="8839198" cy="251911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Isset dan Empty</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Isset dan Empty</a:t>
            </a:r>
            <a:endParaRPr/>
          </a:p>
        </p:txBody>
      </p:sp>
      <p:sp>
        <p:nvSpPr>
          <p:cNvPr id="422" name="Google Shape;422;p6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Blade template juga memiliki directive @isset dan @empty</a:t>
            </a:r>
            <a:endParaRPr/>
          </a:p>
          <a:p>
            <a:pPr indent="-311150" lvl="0" marL="457200" rtl="0" algn="l">
              <a:spcBef>
                <a:spcPts val="0"/>
              </a:spcBef>
              <a:spcAft>
                <a:spcPts val="0"/>
              </a:spcAft>
              <a:buSzPts val="1300"/>
              <a:buChar char="●"/>
            </a:pPr>
            <a:r>
              <a:rPr lang="id"/>
              <a:t>@isset digunakan untuk mengecek apakah sebuah variable ada dan tidak bernilai null</a:t>
            </a:r>
            <a:endParaRPr/>
          </a:p>
          <a:p>
            <a:pPr indent="-311150" lvl="0" marL="457200" rtl="0" algn="l">
              <a:spcBef>
                <a:spcPts val="0"/>
              </a:spcBef>
              <a:spcAft>
                <a:spcPts val="0"/>
              </a:spcAft>
              <a:buSzPts val="1300"/>
              <a:buChar char="●"/>
            </a:pPr>
            <a:r>
              <a:rPr lang="id"/>
              <a:t>@empty digunakan untuk mengecek apakah sebuah variable merupakan array kosong</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7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Isset dan Empty</a:t>
            </a:r>
            <a:endParaRPr/>
          </a:p>
        </p:txBody>
      </p:sp>
      <p:pic>
        <p:nvPicPr>
          <p:cNvPr id="428" name="Google Shape;428;p70"/>
          <p:cNvPicPr preferRelativeResize="0"/>
          <p:nvPr/>
        </p:nvPicPr>
        <p:blipFill>
          <a:blip r:embed="rId3">
            <a:alphaModFix/>
          </a:blip>
          <a:stretch>
            <a:fillRect/>
          </a:stretch>
        </p:blipFill>
        <p:spPr>
          <a:xfrm>
            <a:off x="152400" y="2006250"/>
            <a:ext cx="6573377" cy="29848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7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Isset dan Empty</a:t>
            </a:r>
            <a:endParaRPr/>
          </a:p>
        </p:txBody>
      </p:sp>
      <p:pic>
        <p:nvPicPr>
          <p:cNvPr id="434" name="Google Shape;434;p71"/>
          <p:cNvPicPr preferRelativeResize="0"/>
          <p:nvPr/>
        </p:nvPicPr>
        <p:blipFill>
          <a:blip r:embed="rId3">
            <a:alphaModFix/>
          </a:blip>
          <a:stretch>
            <a:fillRect/>
          </a:stretch>
        </p:blipFill>
        <p:spPr>
          <a:xfrm>
            <a:off x="152400" y="2006250"/>
            <a:ext cx="7709389" cy="298484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7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Env</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7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Env</a:t>
            </a:r>
            <a:endParaRPr/>
          </a:p>
        </p:txBody>
      </p:sp>
      <p:sp>
        <p:nvSpPr>
          <p:cNvPr id="445" name="Google Shape;445;p7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mendukung multi environment, kita bisa menggunakan Facade Env untuk mendapatkan environment yang digunakan saat ini</a:t>
            </a:r>
            <a:endParaRPr/>
          </a:p>
          <a:p>
            <a:pPr indent="-311150" lvl="0" marL="457200" rtl="0" algn="l">
              <a:spcBef>
                <a:spcPts val="0"/>
              </a:spcBef>
              <a:spcAft>
                <a:spcPts val="0"/>
              </a:spcAft>
              <a:buSzPts val="1300"/>
              <a:buChar char="●"/>
            </a:pPr>
            <a:r>
              <a:rPr lang="id"/>
              <a:t>Dalam Blade Template, kita bisa menggunakan directive @env(name) atau @env([name1, name2]) untuk mengecek apakah sedang menggunakan environment tersebut atau tidak</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Agenda</a:t>
            </a:r>
            <a:endParaRPr/>
          </a:p>
        </p:txBody>
      </p:sp>
      <p:sp>
        <p:nvSpPr>
          <p:cNvPr id="189" name="Google Shape;189;p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Pengenalan Blade Template</a:t>
            </a:r>
            <a:endParaRPr/>
          </a:p>
          <a:p>
            <a:pPr indent="-311150" lvl="0" marL="457200" rtl="0" algn="l">
              <a:spcBef>
                <a:spcPts val="0"/>
              </a:spcBef>
              <a:spcAft>
                <a:spcPts val="0"/>
              </a:spcAft>
              <a:buSzPts val="1300"/>
              <a:buChar char="●"/>
            </a:pPr>
            <a:r>
              <a:rPr lang="id"/>
              <a:t>Menampilkan View</a:t>
            </a:r>
            <a:endParaRPr/>
          </a:p>
          <a:p>
            <a:pPr indent="-311150" lvl="0" marL="457200" rtl="0" algn="l">
              <a:spcBef>
                <a:spcPts val="0"/>
              </a:spcBef>
              <a:spcAft>
                <a:spcPts val="0"/>
              </a:spcAft>
              <a:buSzPts val="1300"/>
              <a:buChar char="●"/>
            </a:pPr>
            <a:r>
              <a:rPr lang="id"/>
              <a:t>If Statement</a:t>
            </a:r>
            <a:endParaRPr/>
          </a:p>
          <a:p>
            <a:pPr indent="-311150" lvl="0" marL="457200" rtl="0" algn="l">
              <a:spcBef>
                <a:spcPts val="0"/>
              </a:spcBef>
              <a:spcAft>
                <a:spcPts val="0"/>
              </a:spcAft>
              <a:buSzPts val="1300"/>
              <a:buChar char="●"/>
            </a:pPr>
            <a:r>
              <a:rPr lang="id"/>
              <a:t>For Loop</a:t>
            </a:r>
            <a:endParaRPr/>
          </a:p>
          <a:p>
            <a:pPr indent="-311150" lvl="0" marL="457200" rtl="0" algn="l">
              <a:spcBef>
                <a:spcPts val="0"/>
              </a:spcBef>
              <a:spcAft>
                <a:spcPts val="0"/>
              </a:spcAft>
              <a:buSzPts val="1300"/>
              <a:buChar char="●"/>
            </a:pPr>
            <a:r>
              <a:rPr lang="id"/>
              <a:t>While Loop</a:t>
            </a:r>
            <a:endParaRPr/>
          </a:p>
          <a:p>
            <a:pPr indent="-311150" lvl="0" marL="457200" rtl="0" algn="l">
              <a:spcBef>
                <a:spcPts val="0"/>
              </a:spcBef>
              <a:spcAft>
                <a:spcPts val="0"/>
              </a:spcAft>
              <a:buSzPts val="1300"/>
              <a:buChar char="●"/>
            </a:pPr>
            <a:r>
              <a:rPr lang="id"/>
              <a:t>Include </a:t>
            </a:r>
            <a:endParaRPr/>
          </a:p>
          <a:p>
            <a:pPr indent="-311150" lvl="0" marL="457200" rtl="0" algn="l">
              <a:spcBef>
                <a:spcPts val="0"/>
              </a:spcBef>
              <a:spcAft>
                <a:spcPts val="0"/>
              </a:spcAft>
              <a:buSzPts val="1300"/>
              <a:buChar char="●"/>
            </a:pPr>
            <a:r>
              <a:rPr lang="id"/>
              <a:t>Template Inheritance</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7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Env</a:t>
            </a:r>
            <a:endParaRPr/>
          </a:p>
        </p:txBody>
      </p:sp>
      <p:pic>
        <p:nvPicPr>
          <p:cNvPr id="451" name="Google Shape;451;p74"/>
          <p:cNvPicPr preferRelativeResize="0"/>
          <p:nvPr/>
        </p:nvPicPr>
        <p:blipFill>
          <a:blip r:embed="rId3">
            <a:alphaModFix/>
          </a:blip>
          <a:stretch>
            <a:fillRect/>
          </a:stretch>
        </p:blipFill>
        <p:spPr>
          <a:xfrm>
            <a:off x="152400" y="2006250"/>
            <a:ext cx="8839202" cy="290694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Unit Test Env</a:t>
            </a:r>
            <a:endParaRPr/>
          </a:p>
        </p:txBody>
      </p:sp>
      <p:pic>
        <p:nvPicPr>
          <p:cNvPr id="457" name="Google Shape;457;p75"/>
          <p:cNvPicPr preferRelativeResize="0"/>
          <p:nvPr/>
        </p:nvPicPr>
        <p:blipFill>
          <a:blip r:embed="rId3">
            <a:alphaModFix/>
          </a:blip>
          <a:stretch>
            <a:fillRect/>
          </a:stretch>
        </p:blipFill>
        <p:spPr>
          <a:xfrm>
            <a:off x="152400" y="2006250"/>
            <a:ext cx="8839202" cy="210457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7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Switch Statement</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Switch Statement</a:t>
            </a:r>
            <a:endParaRPr/>
          </a:p>
        </p:txBody>
      </p:sp>
      <p:sp>
        <p:nvSpPr>
          <p:cNvPr id="468" name="Google Shape;468;p7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menggunakan @if, percabangan di Blade Template juga bisa menggunakan directive @switch</a:t>
            </a:r>
            <a:endParaRPr/>
          </a:p>
          <a:p>
            <a:pPr indent="-311150" lvl="0" marL="457200" rtl="0" algn="l">
              <a:spcBef>
                <a:spcPts val="0"/>
              </a:spcBef>
              <a:spcAft>
                <a:spcPts val="0"/>
              </a:spcAft>
              <a:buSzPts val="1300"/>
              <a:buChar char="●"/>
            </a:pPr>
            <a:r>
              <a:rPr lang="id"/>
              <a:t>Seperti di kode PHP, dalam Blade Template, kita perlu kombinasikan dengan @case dan juga @break dan @default</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Switch</a:t>
            </a:r>
            <a:endParaRPr/>
          </a:p>
        </p:txBody>
      </p:sp>
      <p:pic>
        <p:nvPicPr>
          <p:cNvPr id="474" name="Google Shape;474;p78"/>
          <p:cNvPicPr preferRelativeResize="0"/>
          <p:nvPr/>
        </p:nvPicPr>
        <p:blipFill>
          <a:blip r:embed="rId3">
            <a:alphaModFix/>
          </a:blip>
          <a:stretch>
            <a:fillRect/>
          </a:stretch>
        </p:blipFill>
        <p:spPr>
          <a:xfrm>
            <a:off x="152400" y="2006250"/>
            <a:ext cx="6039441" cy="298485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7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Switch</a:t>
            </a:r>
            <a:endParaRPr/>
          </a:p>
        </p:txBody>
      </p:sp>
      <p:pic>
        <p:nvPicPr>
          <p:cNvPr id="480" name="Google Shape;480;p79"/>
          <p:cNvPicPr preferRelativeResize="0"/>
          <p:nvPr/>
        </p:nvPicPr>
        <p:blipFill>
          <a:blip r:embed="rId3">
            <a:alphaModFix/>
          </a:blip>
          <a:stretch>
            <a:fillRect/>
          </a:stretch>
        </p:blipFill>
        <p:spPr>
          <a:xfrm>
            <a:off x="152400" y="2006250"/>
            <a:ext cx="7784021" cy="29848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8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For Loop</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8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For Loop</a:t>
            </a:r>
            <a:endParaRPr/>
          </a:p>
        </p:txBody>
      </p:sp>
      <p:sp>
        <p:nvSpPr>
          <p:cNvPr id="491" name="Google Shape;491;p8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Blade juga mendukung perintah untuk melakukan perulangan for</a:t>
            </a:r>
            <a:endParaRPr/>
          </a:p>
          <a:p>
            <a:pPr indent="-311150" lvl="0" marL="457200" rtl="0" algn="l">
              <a:spcBef>
                <a:spcPts val="0"/>
              </a:spcBef>
              <a:spcAft>
                <a:spcPts val="0"/>
              </a:spcAft>
              <a:buSzPts val="1300"/>
              <a:buChar char="●"/>
            </a:pPr>
            <a:r>
              <a:rPr lang="id"/>
              <a:t>For loop mirip seperti di PHP, kita bisa menggunakan increment</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8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For Loop</a:t>
            </a:r>
            <a:endParaRPr/>
          </a:p>
        </p:txBody>
      </p:sp>
      <p:pic>
        <p:nvPicPr>
          <p:cNvPr id="497" name="Google Shape;497;p82"/>
          <p:cNvPicPr preferRelativeResize="0"/>
          <p:nvPr/>
        </p:nvPicPr>
        <p:blipFill>
          <a:blip r:embed="rId3">
            <a:alphaModFix/>
          </a:blip>
          <a:stretch>
            <a:fillRect/>
          </a:stretch>
        </p:blipFill>
        <p:spPr>
          <a:xfrm>
            <a:off x="152400" y="2006250"/>
            <a:ext cx="8122537" cy="29848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8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For Loop</a:t>
            </a:r>
            <a:endParaRPr/>
          </a:p>
        </p:txBody>
      </p:sp>
      <p:pic>
        <p:nvPicPr>
          <p:cNvPr id="503" name="Google Shape;503;p83"/>
          <p:cNvPicPr preferRelativeResize="0"/>
          <p:nvPr/>
        </p:nvPicPr>
        <p:blipFill>
          <a:blip r:embed="rId3">
            <a:alphaModFix/>
          </a:blip>
          <a:stretch>
            <a:fillRect/>
          </a:stretch>
        </p:blipFill>
        <p:spPr>
          <a:xfrm>
            <a:off x="152400" y="2006250"/>
            <a:ext cx="8839198" cy="271975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Pengenalan Blade Template</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8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Foreach Loop</a:t>
            </a:r>
            <a:endParaRPr/>
          </a:p>
        </p:txBody>
      </p:sp>
      <p:sp>
        <p:nvSpPr>
          <p:cNvPr id="509" name="Google Shape;509;p8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ada kalanya kita ingin melakukan iterasi terhadap semua data yang terdapat di array</a:t>
            </a:r>
            <a:endParaRPr/>
          </a:p>
          <a:p>
            <a:pPr indent="-311150" lvl="0" marL="457200" rtl="0" algn="l">
              <a:spcBef>
                <a:spcPts val="0"/>
              </a:spcBef>
              <a:spcAft>
                <a:spcPts val="0"/>
              </a:spcAft>
              <a:buSzPts val="1300"/>
              <a:buChar char="●"/>
            </a:pPr>
            <a:r>
              <a:rPr lang="id"/>
              <a:t>Di Blade Template, kita bisa lebih mudah menggunakan directive @foreach dibandingkan menggunakan @for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8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Foreach Loop</a:t>
            </a:r>
            <a:endParaRPr/>
          </a:p>
        </p:txBody>
      </p:sp>
      <p:pic>
        <p:nvPicPr>
          <p:cNvPr id="515" name="Google Shape;515;p85"/>
          <p:cNvPicPr preferRelativeResize="0"/>
          <p:nvPr/>
        </p:nvPicPr>
        <p:blipFill>
          <a:blip r:embed="rId3">
            <a:alphaModFix/>
          </a:blip>
          <a:stretch>
            <a:fillRect/>
          </a:stretch>
        </p:blipFill>
        <p:spPr>
          <a:xfrm>
            <a:off x="152400" y="2006250"/>
            <a:ext cx="8287604" cy="29848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8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Foreach Loop</a:t>
            </a:r>
            <a:endParaRPr/>
          </a:p>
        </p:txBody>
      </p:sp>
      <p:pic>
        <p:nvPicPr>
          <p:cNvPr id="521" name="Google Shape;521;p86"/>
          <p:cNvPicPr preferRelativeResize="0"/>
          <p:nvPr/>
        </p:nvPicPr>
        <p:blipFill>
          <a:blip r:embed="rId3">
            <a:alphaModFix/>
          </a:blip>
          <a:stretch>
            <a:fillRect/>
          </a:stretch>
        </p:blipFill>
        <p:spPr>
          <a:xfrm>
            <a:off x="152400" y="2006250"/>
            <a:ext cx="8839200" cy="203046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8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Forelse Loop</a:t>
            </a:r>
            <a:endParaRPr/>
          </a:p>
        </p:txBody>
      </p:sp>
      <p:sp>
        <p:nvSpPr>
          <p:cNvPr id="527" name="Google Shape;527;p8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Apa yang terjadi ketika misal kita melakukan iterasi menggunakan @foreach, namun ternyata datanya tidak ada?</a:t>
            </a:r>
            <a:endParaRPr/>
          </a:p>
          <a:p>
            <a:pPr indent="-311150" lvl="0" marL="457200" rtl="0" algn="l">
              <a:spcBef>
                <a:spcPts val="0"/>
              </a:spcBef>
              <a:spcAft>
                <a:spcPts val="0"/>
              </a:spcAft>
              <a:buSzPts val="1300"/>
              <a:buChar char="●"/>
            </a:pPr>
            <a:r>
              <a:rPr lang="id"/>
              <a:t>Secara otomatis tidak akan menampilkan data apapun</a:t>
            </a:r>
            <a:endParaRPr/>
          </a:p>
          <a:p>
            <a:pPr indent="-311150" lvl="0" marL="457200" rtl="0" algn="l">
              <a:spcBef>
                <a:spcPts val="0"/>
              </a:spcBef>
              <a:spcAft>
                <a:spcPts val="0"/>
              </a:spcAft>
              <a:buSzPts val="1300"/>
              <a:buChar char="●"/>
            </a:pPr>
            <a:r>
              <a:rPr lang="id"/>
              <a:t>Kadang kita ingin menampilkan sesuatu ketika tidak ada datanya</a:t>
            </a:r>
            <a:endParaRPr/>
          </a:p>
          <a:p>
            <a:pPr indent="-311150" lvl="0" marL="457200" rtl="0" algn="l">
              <a:spcBef>
                <a:spcPts val="0"/>
              </a:spcBef>
              <a:spcAft>
                <a:spcPts val="0"/>
              </a:spcAft>
              <a:buSzPts val="1300"/>
              <a:buChar char="●"/>
            </a:pPr>
            <a:r>
              <a:rPr lang="id"/>
              <a:t>Pada kasus ini, kita bisa menggunakan @forelse, dimana kita bisa menambahkan directive @empty ketika data array tidak ada isinya</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8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Forelse Loop</a:t>
            </a:r>
            <a:endParaRPr/>
          </a:p>
        </p:txBody>
      </p:sp>
      <p:pic>
        <p:nvPicPr>
          <p:cNvPr id="533" name="Google Shape;533;p88"/>
          <p:cNvPicPr preferRelativeResize="0"/>
          <p:nvPr/>
        </p:nvPicPr>
        <p:blipFill>
          <a:blip r:embed="rId3">
            <a:alphaModFix/>
          </a:blip>
          <a:stretch>
            <a:fillRect/>
          </a:stretch>
        </p:blipFill>
        <p:spPr>
          <a:xfrm>
            <a:off x="152400" y="2006250"/>
            <a:ext cx="7060840" cy="29848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8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Forelse Loop</a:t>
            </a:r>
            <a:endParaRPr/>
          </a:p>
        </p:txBody>
      </p:sp>
      <p:pic>
        <p:nvPicPr>
          <p:cNvPr id="539" name="Google Shape;539;p89"/>
          <p:cNvPicPr preferRelativeResize="0"/>
          <p:nvPr/>
        </p:nvPicPr>
        <p:blipFill>
          <a:blip r:embed="rId3">
            <a:alphaModFix/>
          </a:blip>
          <a:stretch>
            <a:fillRect/>
          </a:stretch>
        </p:blipFill>
        <p:spPr>
          <a:xfrm>
            <a:off x="152400" y="2006250"/>
            <a:ext cx="8839199" cy="262637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9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Raw PHP</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9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Raw PHP</a:t>
            </a:r>
            <a:endParaRPr/>
          </a:p>
        </p:txBody>
      </p:sp>
      <p:sp>
        <p:nvSpPr>
          <p:cNvPr id="550" name="Google Shape;550;p9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ada kasus kita ingin menggunakan kode PHP langsung di Blade Template</a:t>
            </a:r>
            <a:endParaRPr/>
          </a:p>
          <a:p>
            <a:pPr indent="-311150" lvl="0" marL="457200" rtl="0" algn="l">
              <a:spcBef>
                <a:spcPts val="0"/>
              </a:spcBef>
              <a:spcAft>
                <a:spcPts val="0"/>
              </a:spcAft>
              <a:buSzPts val="1300"/>
              <a:buChar char="●"/>
            </a:pPr>
            <a:r>
              <a:rPr lang="id"/>
              <a:t>Walaupun ini tidak direkomendasikan, tapi bisa kita lakukan</a:t>
            </a:r>
            <a:endParaRPr/>
          </a:p>
          <a:p>
            <a:pPr indent="-311150" lvl="0" marL="457200" rtl="0" algn="l">
              <a:spcBef>
                <a:spcPts val="0"/>
              </a:spcBef>
              <a:spcAft>
                <a:spcPts val="0"/>
              </a:spcAft>
              <a:buSzPts val="1300"/>
              <a:buChar char="●"/>
            </a:pPr>
            <a:r>
              <a:rPr lang="id"/>
              <a:t>Kita bisa gunakan directive @php untuk memasukkan kode php</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9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Raw PHP</a:t>
            </a:r>
            <a:endParaRPr/>
          </a:p>
        </p:txBody>
      </p:sp>
      <p:pic>
        <p:nvPicPr>
          <p:cNvPr id="556" name="Google Shape;556;p92"/>
          <p:cNvPicPr preferRelativeResize="0"/>
          <p:nvPr/>
        </p:nvPicPr>
        <p:blipFill>
          <a:blip r:embed="rId3">
            <a:alphaModFix/>
          </a:blip>
          <a:stretch>
            <a:fillRect/>
          </a:stretch>
        </p:blipFill>
        <p:spPr>
          <a:xfrm>
            <a:off x="152400" y="2006250"/>
            <a:ext cx="5907661" cy="298485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9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 Raw PHP</a:t>
            </a:r>
            <a:endParaRPr/>
          </a:p>
        </p:txBody>
      </p:sp>
      <p:pic>
        <p:nvPicPr>
          <p:cNvPr id="562" name="Google Shape;562;p93"/>
          <p:cNvPicPr preferRelativeResize="0"/>
          <p:nvPr/>
        </p:nvPicPr>
        <p:blipFill>
          <a:blip r:embed="rId3">
            <a:alphaModFix/>
          </a:blip>
          <a:stretch>
            <a:fillRect/>
          </a:stretch>
        </p:blipFill>
        <p:spPr>
          <a:xfrm>
            <a:off x="152400" y="2006250"/>
            <a:ext cx="8839199" cy="217969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Blade Template</a:t>
            </a:r>
            <a:endParaRPr/>
          </a:p>
        </p:txBody>
      </p:sp>
      <p:sp>
        <p:nvSpPr>
          <p:cNvPr id="200" name="Google Shape;200;p3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Blade adalah library yang terdapat di Laravel sebagai templating engine</a:t>
            </a:r>
            <a:endParaRPr/>
          </a:p>
          <a:p>
            <a:pPr indent="-311150" lvl="0" marL="457200" rtl="0" algn="l">
              <a:spcBef>
                <a:spcPts val="0"/>
              </a:spcBef>
              <a:spcAft>
                <a:spcPts val="0"/>
              </a:spcAft>
              <a:buSzPts val="1300"/>
              <a:buChar char="●"/>
            </a:pPr>
            <a:r>
              <a:rPr lang="id"/>
              <a:t>Tidak seperti template engine lainnya, Blade tidak melarang kita untuk menggunakan kode PHP di file template, walaupun ini sebenarnya tidak disarankan</a:t>
            </a:r>
            <a:endParaRPr/>
          </a:p>
          <a:p>
            <a:pPr indent="-311150" lvl="0" marL="457200" rtl="0" algn="l">
              <a:spcBef>
                <a:spcPts val="0"/>
              </a:spcBef>
              <a:spcAft>
                <a:spcPts val="0"/>
              </a:spcAft>
              <a:buSzPts val="1300"/>
              <a:buChar char="●"/>
            </a:pPr>
            <a:r>
              <a:rPr lang="id"/>
              <a:t>Semua file template di Blade sebenarnya akan di compile menjadi kode PHP</a:t>
            </a:r>
            <a:endParaRPr/>
          </a:p>
          <a:p>
            <a:pPr indent="-311150" lvl="0" marL="457200" rtl="0" algn="l">
              <a:spcBef>
                <a:spcPts val="0"/>
              </a:spcBef>
              <a:spcAft>
                <a:spcPts val="0"/>
              </a:spcAft>
              <a:buSzPts val="1300"/>
              <a:buChar char="●"/>
            </a:pPr>
            <a:r>
              <a:rPr lang="id"/>
              <a:t>Blade menggunakan file .blade.php sebagai nama file template nya</a:t>
            </a:r>
            <a:endParaRPr/>
          </a:p>
          <a:p>
            <a:pPr indent="-311150" lvl="0" marL="457200" rtl="0" algn="l">
              <a:spcBef>
                <a:spcPts val="0"/>
              </a:spcBef>
              <a:spcAft>
                <a:spcPts val="0"/>
              </a:spcAft>
              <a:buSzPts val="1300"/>
              <a:buChar char="●"/>
            </a:pPr>
            <a:r>
              <a:rPr lang="id"/>
              <a:t>Dan biasanya disimpan di folder resources/views</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9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While Loop</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9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While Loop</a:t>
            </a:r>
            <a:endParaRPr/>
          </a:p>
        </p:txBody>
      </p:sp>
      <p:sp>
        <p:nvSpPr>
          <p:cNvPr id="573" name="Google Shape;573;p9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perulangan for, di Blade Template juga mendukung perulangan @while</a:t>
            </a:r>
            <a:endParaRPr/>
          </a:p>
          <a:p>
            <a:pPr indent="-311150" lvl="0" marL="457200" rtl="0" algn="l">
              <a:spcBef>
                <a:spcPts val="0"/>
              </a:spcBef>
              <a:spcAft>
                <a:spcPts val="0"/>
              </a:spcAft>
              <a:buSzPts val="1300"/>
              <a:buChar char="●"/>
            </a:pPr>
            <a:r>
              <a:rPr lang="id"/>
              <a:t>Dengan perulangan @while, kita bisa melakukan perulangan selama kondisi @while bernilai true</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9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While Loop</a:t>
            </a:r>
            <a:endParaRPr/>
          </a:p>
        </p:txBody>
      </p:sp>
      <p:pic>
        <p:nvPicPr>
          <p:cNvPr id="579" name="Google Shape;579;p96"/>
          <p:cNvPicPr preferRelativeResize="0"/>
          <p:nvPr/>
        </p:nvPicPr>
        <p:blipFill>
          <a:blip r:embed="rId3">
            <a:alphaModFix/>
          </a:blip>
          <a:stretch>
            <a:fillRect/>
          </a:stretch>
        </p:blipFill>
        <p:spPr>
          <a:xfrm>
            <a:off x="152400" y="2006250"/>
            <a:ext cx="7446843" cy="29848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9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While Loop</a:t>
            </a:r>
            <a:endParaRPr/>
          </a:p>
        </p:txBody>
      </p:sp>
      <p:pic>
        <p:nvPicPr>
          <p:cNvPr id="585" name="Google Shape;585;p97"/>
          <p:cNvPicPr preferRelativeResize="0"/>
          <p:nvPr/>
        </p:nvPicPr>
        <p:blipFill>
          <a:blip r:embed="rId3">
            <a:alphaModFix/>
          </a:blip>
          <a:stretch>
            <a:fillRect/>
          </a:stretch>
        </p:blipFill>
        <p:spPr>
          <a:xfrm>
            <a:off x="152400" y="2006250"/>
            <a:ext cx="8839203" cy="2350373"/>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9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Loop Variable</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9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Loop Variable</a:t>
            </a:r>
            <a:endParaRPr/>
          </a:p>
        </p:txBody>
      </p:sp>
      <p:sp>
        <p:nvSpPr>
          <p:cNvPr id="596" name="Google Shape;596;p9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menggunakan perulangan @foreach, terdapat variable $loop yang tersedia di dalam perulangannya</a:t>
            </a:r>
            <a:endParaRPr/>
          </a:p>
          <a:p>
            <a:pPr indent="-311150" lvl="0" marL="457200" rtl="0" algn="l">
              <a:spcBef>
                <a:spcPts val="0"/>
              </a:spcBef>
              <a:spcAft>
                <a:spcPts val="0"/>
              </a:spcAft>
              <a:buSzPts val="1300"/>
              <a:buChar char="●"/>
            </a:pPr>
            <a:r>
              <a:rPr lang="id"/>
              <a:t>Variable $loop berisikan informasi yang bermanfaat seperti index iterasi, apakah ini iterasi pertama atau terakhir, dan lain-lain</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10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Loop Property</a:t>
            </a:r>
            <a:endParaRPr/>
          </a:p>
        </p:txBody>
      </p:sp>
      <p:pic>
        <p:nvPicPr>
          <p:cNvPr id="602" name="Google Shape;602;p100"/>
          <p:cNvPicPr preferRelativeResize="0"/>
          <p:nvPr/>
        </p:nvPicPr>
        <p:blipFill>
          <a:blip r:embed="rId3">
            <a:alphaModFix/>
          </a:blip>
          <a:stretch>
            <a:fillRect/>
          </a:stretch>
        </p:blipFill>
        <p:spPr>
          <a:xfrm>
            <a:off x="3473950" y="630675"/>
            <a:ext cx="5471425" cy="43604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10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Loop Variable</a:t>
            </a:r>
            <a:endParaRPr/>
          </a:p>
        </p:txBody>
      </p:sp>
      <p:pic>
        <p:nvPicPr>
          <p:cNvPr id="608" name="Google Shape;608;p101"/>
          <p:cNvPicPr preferRelativeResize="0"/>
          <p:nvPr/>
        </p:nvPicPr>
        <p:blipFill>
          <a:blip r:embed="rId3">
            <a:alphaModFix/>
          </a:blip>
          <a:stretch>
            <a:fillRect/>
          </a:stretch>
        </p:blipFill>
        <p:spPr>
          <a:xfrm>
            <a:off x="152400" y="2006250"/>
            <a:ext cx="7837769" cy="29848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10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Loop Variable</a:t>
            </a:r>
            <a:endParaRPr/>
          </a:p>
        </p:txBody>
      </p:sp>
      <p:pic>
        <p:nvPicPr>
          <p:cNvPr id="614" name="Google Shape;614;p102"/>
          <p:cNvPicPr preferRelativeResize="0"/>
          <p:nvPr/>
        </p:nvPicPr>
        <p:blipFill>
          <a:blip r:embed="rId3">
            <a:alphaModFix/>
          </a:blip>
          <a:stretch>
            <a:fillRect/>
          </a:stretch>
        </p:blipFill>
        <p:spPr>
          <a:xfrm>
            <a:off x="152400" y="2006250"/>
            <a:ext cx="8839201" cy="1974592"/>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10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CSS Class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Membuat Project</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10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CSS Class</a:t>
            </a:r>
            <a:endParaRPr/>
          </a:p>
        </p:txBody>
      </p:sp>
      <p:sp>
        <p:nvSpPr>
          <p:cNvPr id="625" name="Google Shape;625;p10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web, kadang kita ingin mengubah-ubah CSS class berdasarkan response backend</a:t>
            </a:r>
            <a:endParaRPr/>
          </a:p>
          <a:p>
            <a:pPr indent="-311150" lvl="0" marL="457200" rtl="0" algn="l">
              <a:spcBef>
                <a:spcPts val="0"/>
              </a:spcBef>
              <a:spcAft>
                <a:spcPts val="0"/>
              </a:spcAft>
              <a:buSzPts val="1300"/>
              <a:buChar char="●"/>
            </a:pPr>
            <a:r>
              <a:rPr lang="id"/>
              <a:t>Blade Template menyediakan @class directive untuk mempermudah kita melakukannya</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10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CSS Class</a:t>
            </a:r>
            <a:endParaRPr/>
          </a:p>
        </p:txBody>
      </p:sp>
      <p:pic>
        <p:nvPicPr>
          <p:cNvPr id="631" name="Google Shape;631;p105"/>
          <p:cNvPicPr preferRelativeResize="0"/>
          <p:nvPr/>
        </p:nvPicPr>
        <p:blipFill>
          <a:blip r:embed="rId3">
            <a:alphaModFix/>
          </a:blip>
          <a:stretch>
            <a:fillRect/>
          </a:stretch>
        </p:blipFill>
        <p:spPr>
          <a:xfrm>
            <a:off x="152400" y="2006250"/>
            <a:ext cx="5794120" cy="2984849"/>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10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CSS Class</a:t>
            </a:r>
            <a:endParaRPr/>
          </a:p>
        </p:txBody>
      </p:sp>
      <p:pic>
        <p:nvPicPr>
          <p:cNvPr id="637" name="Google Shape;637;p106"/>
          <p:cNvPicPr preferRelativeResize="0"/>
          <p:nvPr/>
        </p:nvPicPr>
        <p:blipFill>
          <a:blip r:embed="rId3">
            <a:alphaModFix/>
          </a:blip>
          <a:stretch>
            <a:fillRect/>
          </a:stretch>
        </p:blipFill>
        <p:spPr>
          <a:xfrm>
            <a:off x="152400" y="2006250"/>
            <a:ext cx="7413720" cy="2984849"/>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10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Include</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0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Include</a:t>
            </a:r>
            <a:endParaRPr/>
          </a:p>
        </p:txBody>
      </p:sp>
      <p:sp>
        <p:nvSpPr>
          <p:cNvPr id="648" name="Google Shape;648;p10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halaman web, kadang ada beberapa bagian yang sama di beberapa halaman web</a:t>
            </a:r>
            <a:endParaRPr/>
          </a:p>
          <a:p>
            <a:pPr indent="-311150" lvl="0" marL="457200" rtl="0" algn="l">
              <a:spcBef>
                <a:spcPts val="0"/>
              </a:spcBef>
              <a:spcAft>
                <a:spcPts val="0"/>
              </a:spcAft>
              <a:buSzPts val="1300"/>
              <a:buChar char="●"/>
            </a:pPr>
            <a:r>
              <a:rPr lang="id"/>
              <a:t>Pada kasus ini, ada baiknya kita membuat kode web tersebut di file template yang berbeda</a:t>
            </a:r>
            <a:endParaRPr/>
          </a:p>
          <a:p>
            <a:pPr indent="-311150" lvl="0" marL="457200" rtl="0" algn="l">
              <a:spcBef>
                <a:spcPts val="0"/>
              </a:spcBef>
              <a:spcAft>
                <a:spcPts val="0"/>
              </a:spcAft>
              <a:buSzPts val="1300"/>
              <a:buChar char="●"/>
            </a:pPr>
            <a:r>
              <a:rPr lang="id"/>
              <a:t>Selanjutnya kita bisa menggunakan directive @include untuk mengambil file template tersebut</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10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Header Template</a:t>
            </a:r>
            <a:endParaRPr/>
          </a:p>
        </p:txBody>
      </p:sp>
      <p:pic>
        <p:nvPicPr>
          <p:cNvPr id="654" name="Google Shape;654;p109"/>
          <p:cNvPicPr preferRelativeResize="0"/>
          <p:nvPr/>
        </p:nvPicPr>
        <p:blipFill>
          <a:blip r:embed="rId3">
            <a:alphaModFix/>
          </a:blip>
          <a:stretch>
            <a:fillRect/>
          </a:stretch>
        </p:blipFill>
        <p:spPr>
          <a:xfrm>
            <a:off x="152400" y="2006250"/>
            <a:ext cx="8839199" cy="2712487"/>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11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Include</a:t>
            </a:r>
            <a:endParaRPr/>
          </a:p>
        </p:txBody>
      </p:sp>
      <p:pic>
        <p:nvPicPr>
          <p:cNvPr id="660" name="Google Shape;660;p110"/>
          <p:cNvPicPr preferRelativeResize="0"/>
          <p:nvPr/>
        </p:nvPicPr>
        <p:blipFill>
          <a:blip r:embed="rId3">
            <a:alphaModFix/>
          </a:blip>
          <a:stretch>
            <a:fillRect/>
          </a:stretch>
        </p:blipFill>
        <p:spPr>
          <a:xfrm>
            <a:off x="152400" y="2006250"/>
            <a:ext cx="8839202" cy="2893408"/>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11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Include</a:t>
            </a:r>
            <a:endParaRPr/>
          </a:p>
        </p:txBody>
      </p:sp>
      <p:pic>
        <p:nvPicPr>
          <p:cNvPr id="666" name="Google Shape;666;p111"/>
          <p:cNvPicPr preferRelativeResize="0"/>
          <p:nvPr/>
        </p:nvPicPr>
        <p:blipFill>
          <a:blip r:embed="rId3">
            <a:alphaModFix/>
          </a:blip>
          <a:stretch>
            <a:fillRect/>
          </a:stretch>
        </p:blipFill>
        <p:spPr>
          <a:xfrm>
            <a:off x="152400" y="2006250"/>
            <a:ext cx="8248829" cy="29848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11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Include Parameter</a:t>
            </a:r>
            <a:endParaRPr/>
          </a:p>
        </p:txBody>
      </p:sp>
      <p:sp>
        <p:nvSpPr>
          <p:cNvPr id="672" name="Google Shape;672;p11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semua data yang dikirim ke template utama akan dikirim ke template yang kita @include</a:t>
            </a:r>
            <a:endParaRPr/>
          </a:p>
          <a:p>
            <a:pPr indent="-311150" lvl="0" marL="457200" rtl="0" algn="l">
              <a:spcBef>
                <a:spcPts val="0"/>
              </a:spcBef>
              <a:spcAft>
                <a:spcPts val="0"/>
              </a:spcAft>
              <a:buSzPts val="1300"/>
              <a:buChar char="●"/>
            </a:pPr>
            <a:r>
              <a:rPr lang="id"/>
              <a:t>Namun, jika kita ingin menambah parameter tambahan, kita juga bisa menambahnya ketika menggunakan directive @include(template, data)</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1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Header Template</a:t>
            </a:r>
            <a:endParaRPr/>
          </a:p>
        </p:txBody>
      </p:sp>
      <p:pic>
        <p:nvPicPr>
          <p:cNvPr id="678" name="Google Shape;678;p113"/>
          <p:cNvPicPr preferRelativeResize="0"/>
          <p:nvPr/>
        </p:nvPicPr>
        <p:blipFill>
          <a:blip r:embed="rId3">
            <a:alphaModFix/>
          </a:blip>
          <a:stretch>
            <a:fillRect/>
          </a:stretch>
        </p:blipFill>
        <p:spPr>
          <a:xfrm>
            <a:off x="152400" y="2006250"/>
            <a:ext cx="7851938" cy="2984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Project</a:t>
            </a:r>
            <a:endParaRPr/>
          </a:p>
        </p:txBody>
      </p:sp>
      <p:sp>
        <p:nvSpPr>
          <p:cNvPr id="211" name="Google Shape;211;p3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composer create-project laravel/laravel=version belajar-laravel-blade-template</a:t>
            </a:r>
            <a:endParaRPr/>
          </a:p>
          <a:p>
            <a:pPr indent="-311150" lvl="0" marL="457200" rtl="0" algn="l">
              <a:spcBef>
                <a:spcPts val="0"/>
              </a:spcBef>
              <a:spcAft>
                <a:spcPts val="0"/>
              </a:spcAft>
              <a:buSzPts val="1300"/>
              <a:buChar char="●"/>
            </a:pPr>
            <a:r>
              <a:rPr lang="id" u="sng">
                <a:solidFill>
                  <a:schemeClr val="accent5"/>
                </a:solidFill>
                <a:hlinkClick r:id="rId3">
                  <a:extLst>
                    <a:ext uri="{A12FA001-AC4F-418D-AE19-62706E023703}">
                      <ahyp:hlinkClr val="tx"/>
                    </a:ext>
                  </a:extLst>
                </a:hlinkClick>
              </a:rPr>
              <a:t>https://packagist.org/packages/laravel/laravel</a:t>
            </a:r>
            <a:r>
              <a:rPr lang="id"/>
              <a:t> </a:t>
            </a:r>
            <a:endParaRPr/>
          </a:p>
        </p:txBody>
      </p:sp>
      <p:pic>
        <p:nvPicPr>
          <p:cNvPr id="212" name="Google Shape;212;p33"/>
          <p:cNvPicPr preferRelativeResize="0"/>
          <p:nvPr/>
        </p:nvPicPr>
        <p:blipFill>
          <a:blip r:embed="rId4">
            <a:alphaModFix/>
          </a:blip>
          <a:stretch>
            <a:fillRect/>
          </a:stretch>
        </p:blipFill>
        <p:spPr>
          <a:xfrm>
            <a:off x="0" y="2734207"/>
            <a:ext cx="9143999" cy="214118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1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Include</a:t>
            </a:r>
            <a:endParaRPr/>
          </a:p>
        </p:txBody>
      </p:sp>
      <p:pic>
        <p:nvPicPr>
          <p:cNvPr id="684" name="Google Shape;684;p114"/>
          <p:cNvPicPr preferRelativeResize="0"/>
          <p:nvPr/>
        </p:nvPicPr>
        <p:blipFill>
          <a:blip r:embed="rId3">
            <a:alphaModFix/>
          </a:blip>
          <a:stretch>
            <a:fillRect/>
          </a:stretch>
        </p:blipFill>
        <p:spPr>
          <a:xfrm>
            <a:off x="152400" y="2006250"/>
            <a:ext cx="8839198" cy="2756841"/>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1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Include</a:t>
            </a:r>
            <a:endParaRPr/>
          </a:p>
        </p:txBody>
      </p:sp>
      <p:pic>
        <p:nvPicPr>
          <p:cNvPr id="690" name="Google Shape;690;p115"/>
          <p:cNvPicPr preferRelativeResize="0"/>
          <p:nvPr/>
        </p:nvPicPr>
        <p:blipFill>
          <a:blip r:embed="rId3">
            <a:alphaModFix/>
          </a:blip>
          <a:stretch>
            <a:fillRect/>
          </a:stretch>
        </p:blipFill>
        <p:spPr>
          <a:xfrm>
            <a:off x="152400" y="2006250"/>
            <a:ext cx="7747909" cy="298485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11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Include Condition</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1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Include Condition</a:t>
            </a:r>
            <a:endParaRPr/>
          </a:p>
        </p:txBody>
      </p:sp>
      <p:sp>
        <p:nvSpPr>
          <p:cNvPr id="701" name="Google Shape;701;p1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terdapat kondisi kita ingin melakukan @include pada kondisi tertentu</a:t>
            </a:r>
            <a:endParaRPr/>
          </a:p>
          <a:p>
            <a:pPr indent="-311150" lvl="0" marL="457200" rtl="0" algn="l">
              <a:spcBef>
                <a:spcPts val="0"/>
              </a:spcBef>
              <a:spcAft>
                <a:spcPts val="0"/>
              </a:spcAft>
              <a:buSzPts val="1300"/>
              <a:buChar char="●"/>
            </a:pPr>
            <a:r>
              <a:rPr lang="id"/>
              <a:t>Maka biasanya kita akan menggunakan directive @if untuk melakukan pengecekan kondisi tersebut</a:t>
            </a:r>
            <a:endParaRPr/>
          </a:p>
          <a:p>
            <a:pPr indent="-311150" lvl="0" marL="457200" rtl="0" algn="l">
              <a:spcBef>
                <a:spcPts val="0"/>
              </a:spcBef>
              <a:spcAft>
                <a:spcPts val="0"/>
              </a:spcAft>
              <a:buSzPts val="1300"/>
              <a:buChar char="●"/>
            </a:pPr>
            <a:r>
              <a:rPr lang="id"/>
              <a:t>Blade Template memiliki directive lain untuk mempermudah kita ketika membutuhkan kondisi tertentu untuk melakukan @include</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1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Include Condition Directive</a:t>
            </a:r>
            <a:endParaRPr/>
          </a:p>
        </p:txBody>
      </p:sp>
      <p:graphicFrame>
        <p:nvGraphicFramePr>
          <p:cNvPr id="707" name="Google Shape;707;p118"/>
          <p:cNvGraphicFramePr/>
          <p:nvPr/>
        </p:nvGraphicFramePr>
        <p:xfrm>
          <a:off x="952500" y="2190750"/>
          <a:ext cx="3000000" cy="3000000"/>
        </p:xfrm>
        <a:graphic>
          <a:graphicData uri="http://schemas.openxmlformats.org/drawingml/2006/table">
            <a:tbl>
              <a:tblPr>
                <a:noFill/>
                <a:tableStyleId>{7316C2CE-2F95-4A1E-ADC9-108EBE9B52B6}</a:tableStyleId>
              </a:tblPr>
              <a:tblGrid>
                <a:gridCol w="3619500"/>
                <a:gridCol w="3619500"/>
              </a:tblGrid>
              <a:tr h="381000">
                <a:tc>
                  <a:txBody>
                    <a:bodyPr/>
                    <a:lstStyle/>
                    <a:p>
                      <a:pPr indent="0" lvl="0" marL="0" rtl="0" algn="l">
                        <a:spcBef>
                          <a:spcPts val="0"/>
                        </a:spcBef>
                        <a:spcAft>
                          <a:spcPts val="0"/>
                        </a:spcAft>
                        <a:buNone/>
                      </a:pPr>
                      <a:r>
                        <a:rPr lang="id"/>
                        <a:t>Directive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@includeWhen(kondisi, template, data)</a:t>
                      </a:r>
                      <a:endParaRPr/>
                    </a:p>
                  </a:txBody>
                  <a:tcPr marT="91425" marB="91425" marR="91425" marL="91425"/>
                </a:tc>
                <a:tc>
                  <a:txBody>
                    <a:bodyPr/>
                    <a:lstStyle/>
                    <a:p>
                      <a:pPr indent="0" lvl="0" marL="0" rtl="0" algn="l">
                        <a:spcBef>
                          <a:spcPts val="0"/>
                        </a:spcBef>
                        <a:spcAft>
                          <a:spcPts val="0"/>
                        </a:spcAft>
                        <a:buNone/>
                      </a:pPr>
                      <a:r>
                        <a:rPr lang="id"/>
                        <a:t>Include dilakukan ketika kondisi true</a:t>
                      </a:r>
                      <a:endParaRPr/>
                    </a:p>
                  </a:txBody>
                  <a:tcPr marT="91425" marB="91425" marR="91425" marL="91425"/>
                </a:tc>
              </a:tr>
              <a:tr h="381000">
                <a:tc>
                  <a:txBody>
                    <a:bodyPr/>
                    <a:lstStyle/>
                    <a:p>
                      <a:pPr indent="0" lvl="0" marL="0" rtl="0" algn="l">
                        <a:spcBef>
                          <a:spcPts val="0"/>
                        </a:spcBef>
                        <a:spcAft>
                          <a:spcPts val="0"/>
                        </a:spcAft>
                        <a:buNone/>
                      </a:pPr>
                      <a:r>
                        <a:rPr lang="id"/>
                        <a:t>@includeUnless(kondisi, template, data)</a:t>
                      </a:r>
                      <a:endParaRPr/>
                    </a:p>
                  </a:txBody>
                  <a:tcPr marT="91425" marB="91425" marR="91425" marL="91425"/>
                </a:tc>
                <a:tc>
                  <a:txBody>
                    <a:bodyPr/>
                    <a:lstStyle/>
                    <a:p>
                      <a:pPr indent="0" lvl="0" marL="0" rtl="0" algn="l">
                        <a:spcBef>
                          <a:spcPts val="0"/>
                        </a:spcBef>
                        <a:spcAft>
                          <a:spcPts val="0"/>
                        </a:spcAft>
                        <a:buNone/>
                      </a:pPr>
                      <a:r>
                        <a:rPr lang="id"/>
                        <a:t>Include dilakukan ketika kondisi false</a:t>
                      </a:r>
                      <a:endParaRPr/>
                    </a:p>
                  </a:txBody>
                  <a:tcPr marT="91425" marB="91425" marR="91425" marL="91425"/>
                </a:tc>
              </a:tr>
            </a:tbl>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1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Layout</a:t>
            </a:r>
            <a:endParaRPr/>
          </a:p>
        </p:txBody>
      </p:sp>
      <p:pic>
        <p:nvPicPr>
          <p:cNvPr id="713" name="Google Shape;713;p119"/>
          <p:cNvPicPr preferRelativeResize="0"/>
          <p:nvPr/>
        </p:nvPicPr>
        <p:blipFill>
          <a:blip r:embed="rId3">
            <a:alphaModFix/>
          </a:blip>
          <a:stretch>
            <a:fillRect/>
          </a:stretch>
        </p:blipFill>
        <p:spPr>
          <a:xfrm>
            <a:off x="152400" y="2006250"/>
            <a:ext cx="8839200" cy="196855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1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Include Condition</a:t>
            </a:r>
            <a:endParaRPr/>
          </a:p>
        </p:txBody>
      </p:sp>
      <p:pic>
        <p:nvPicPr>
          <p:cNvPr id="719" name="Google Shape;719;p120"/>
          <p:cNvPicPr preferRelativeResize="0"/>
          <p:nvPr/>
        </p:nvPicPr>
        <p:blipFill>
          <a:blip r:embed="rId3">
            <a:alphaModFix/>
          </a:blip>
          <a:stretch>
            <a:fillRect/>
          </a:stretch>
        </p:blipFill>
        <p:spPr>
          <a:xfrm>
            <a:off x="152400" y="2006250"/>
            <a:ext cx="8839203" cy="2397811"/>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Include Condition</a:t>
            </a:r>
            <a:endParaRPr/>
          </a:p>
        </p:txBody>
      </p:sp>
      <p:pic>
        <p:nvPicPr>
          <p:cNvPr id="725" name="Google Shape;725;p121"/>
          <p:cNvPicPr preferRelativeResize="0"/>
          <p:nvPr/>
        </p:nvPicPr>
        <p:blipFill>
          <a:blip r:embed="rId3">
            <a:alphaModFix/>
          </a:blip>
          <a:stretch>
            <a:fillRect/>
          </a:stretch>
        </p:blipFill>
        <p:spPr>
          <a:xfrm>
            <a:off x="152400" y="2006250"/>
            <a:ext cx="7442226" cy="298485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2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Each dan Once</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1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Each dan Once</a:t>
            </a:r>
            <a:endParaRPr/>
          </a:p>
        </p:txBody>
      </p:sp>
      <p:sp>
        <p:nvSpPr>
          <p:cNvPr id="736" name="Google Shape;736;p12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Pada kasus tertentu, kadang kita ingin menampilkan layout sesuai dengan jumlah data</a:t>
            </a:r>
            <a:endParaRPr/>
          </a:p>
          <a:p>
            <a:pPr indent="-311150" lvl="0" marL="457200" rtl="0" algn="l">
              <a:spcBef>
                <a:spcPts val="0"/>
              </a:spcBef>
              <a:spcAft>
                <a:spcPts val="0"/>
              </a:spcAft>
              <a:buSzPts val="1300"/>
              <a:buChar char="●"/>
            </a:pPr>
            <a:r>
              <a:rPr lang="id"/>
              <a:t>Lalu misal kita perlu menambahkan sebuah kode yang cukup sekali saja ditampilkan, walaupun layout ditampilkan lebih dari sekali, misal kode CSS atau JavaScript</a:t>
            </a:r>
            <a:endParaRPr/>
          </a:p>
          <a:p>
            <a:pPr indent="-311150" lvl="0" marL="457200" rtl="0" algn="l">
              <a:spcBef>
                <a:spcPts val="0"/>
              </a:spcBef>
              <a:spcAft>
                <a:spcPts val="0"/>
              </a:spcAft>
              <a:buSzPts val="1300"/>
              <a:buChar char="●"/>
            </a:pPr>
            <a:r>
              <a:rPr lang="id"/>
              <a:t>Kita bisa menggunakan directive @each dan @once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